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11" r:id="rId4"/>
    <p:sldId id="257" r:id="rId5"/>
    <p:sldId id="309" r:id="rId6"/>
    <p:sldId id="315" r:id="rId7"/>
    <p:sldId id="443" r:id="rId8"/>
    <p:sldId id="441" r:id="rId9"/>
    <p:sldId id="258" r:id="rId10"/>
    <p:sldId id="259" r:id="rId11"/>
    <p:sldId id="260" r:id="rId12"/>
    <p:sldId id="326" r:id="rId13"/>
    <p:sldId id="327" r:id="rId14"/>
    <p:sldId id="325" r:id="rId15"/>
    <p:sldId id="303" r:id="rId16"/>
    <p:sldId id="320" r:id="rId17"/>
    <p:sldId id="321" r:id="rId18"/>
    <p:sldId id="322" r:id="rId19"/>
    <p:sldId id="328" r:id="rId20"/>
    <p:sldId id="268" r:id="rId21"/>
    <p:sldId id="262" r:id="rId22"/>
    <p:sldId id="284" r:id="rId23"/>
    <p:sldId id="263" r:id="rId24"/>
    <p:sldId id="264" r:id="rId25"/>
    <p:sldId id="391" r:id="rId26"/>
    <p:sldId id="265" r:id="rId27"/>
    <p:sldId id="270" r:id="rId28"/>
    <p:sldId id="501" r:id="rId29"/>
    <p:sldId id="393" r:id="rId30"/>
    <p:sldId id="394" r:id="rId31"/>
    <p:sldId id="396" r:id="rId32"/>
    <p:sldId id="397" r:id="rId33"/>
    <p:sldId id="307" r:id="rId34"/>
    <p:sldId id="274" r:id="rId35"/>
    <p:sldId id="442" r:id="rId36"/>
    <p:sldId id="450" r:id="rId37"/>
    <p:sldId id="447" r:id="rId38"/>
    <p:sldId id="502" r:id="rId39"/>
    <p:sldId id="448" r:id="rId40"/>
    <p:sldId id="445" r:id="rId41"/>
    <p:sldId id="449" r:id="rId42"/>
    <p:sldId id="446" r:id="rId43"/>
    <p:sldId id="337" r:id="rId44"/>
    <p:sldId id="340" r:id="rId45"/>
    <p:sldId id="444" r:id="rId46"/>
    <p:sldId id="451" r:id="rId47"/>
    <p:sldId id="453" r:id="rId48"/>
    <p:sldId id="504" r:id="rId49"/>
    <p:sldId id="454" r:id="rId50"/>
    <p:sldId id="452" r:id="rId51"/>
    <p:sldId id="455" r:id="rId52"/>
    <p:sldId id="456" r:id="rId53"/>
    <p:sldId id="457" r:id="rId54"/>
    <p:sldId id="279" r:id="rId55"/>
    <p:sldId id="347" r:id="rId56"/>
    <p:sldId id="462" r:id="rId57"/>
    <p:sldId id="497" r:id="rId58"/>
    <p:sldId id="459" r:id="rId59"/>
    <p:sldId id="505" r:id="rId60"/>
    <p:sldId id="460" r:id="rId61"/>
    <p:sldId id="463" r:id="rId62"/>
    <p:sldId id="464" r:id="rId63"/>
    <p:sldId id="461" r:id="rId64"/>
    <p:sldId id="465" r:id="rId65"/>
    <p:sldId id="291" r:id="rId66"/>
    <p:sldId id="500" r:id="rId67"/>
    <p:sldId id="355" r:id="rId68"/>
    <p:sldId id="499" r:id="rId69"/>
    <p:sldId id="356" r:id="rId70"/>
    <p:sldId id="357" r:id="rId71"/>
    <p:sldId id="358" r:id="rId72"/>
    <p:sldId id="410" r:id="rId73"/>
    <p:sldId id="485" r:id="rId74"/>
    <p:sldId id="489" r:id="rId75"/>
    <p:sldId id="473" r:id="rId76"/>
    <p:sldId id="503" r:id="rId77"/>
    <p:sldId id="476" r:id="rId78"/>
    <p:sldId id="467" r:id="rId79"/>
    <p:sldId id="470" r:id="rId80"/>
    <p:sldId id="479" r:id="rId81"/>
    <p:sldId id="482" r:id="rId82"/>
    <p:sldId id="367" r:id="rId83"/>
    <p:sldId id="368" r:id="rId84"/>
    <p:sldId id="420" r:id="rId85"/>
    <p:sldId id="486" r:id="rId86"/>
    <p:sldId id="493" r:id="rId87"/>
    <p:sldId id="474" r:id="rId88"/>
    <p:sldId id="506" r:id="rId89"/>
    <p:sldId id="477" r:id="rId90"/>
    <p:sldId id="468" r:id="rId91"/>
    <p:sldId id="471" r:id="rId92"/>
    <p:sldId id="480" r:id="rId93"/>
    <p:sldId id="483" r:id="rId94"/>
    <p:sldId id="375" r:id="rId95"/>
    <p:sldId id="376" r:id="rId96"/>
    <p:sldId id="377" r:id="rId97"/>
    <p:sldId id="429" r:id="rId98"/>
    <p:sldId id="487" r:id="rId99"/>
    <p:sldId id="494" r:id="rId100"/>
    <p:sldId id="475" r:id="rId101"/>
    <p:sldId id="507" r:id="rId102"/>
    <p:sldId id="478" r:id="rId103"/>
    <p:sldId id="469" r:id="rId104"/>
    <p:sldId id="472" r:id="rId105"/>
    <p:sldId id="481" r:id="rId106"/>
    <p:sldId id="484" r:id="rId107"/>
    <p:sldId id="381" r:id="rId108"/>
    <p:sldId id="439" r:id="rId109"/>
    <p:sldId id="488" r:id="rId110"/>
    <p:sldId id="495" r:id="rId111"/>
    <p:sldId id="383" r:id="rId112"/>
    <p:sldId id="496" r:id="rId1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酒井泰地" initials="酒井泰地"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111"/>
    <a:srgbClr val="6B9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4" autoAdjust="0"/>
    <p:restoredTop sz="94660"/>
  </p:normalViewPr>
  <p:slideViewPr>
    <p:cSldViewPr snapToGrid="0">
      <p:cViewPr varScale="1">
        <p:scale>
          <a:sx n="91" d="100"/>
          <a:sy n="91" d="100"/>
        </p:scale>
        <p:origin x="-552"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printerSettings" Target="printerSettings/printerSettings1.bin"/><Relationship Id="rId115" Type="http://schemas.openxmlformats.org/officeDocument/2006/relationships/commentAuthors" Target="commentAuthors.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3963883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233862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56357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314558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336632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212236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10107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3792814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2310382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6874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1E2D88A-0231-471B-89EF-77A24E0CAF4B}" type="datetimeFigureOut">
              <a:rPr kumimoji="1" lang="ja-JP" altLang="en-US" smtClean="0"/>
              <a:t>15/04/14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9644126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2D88A-0231-471B-89EF-77A24E0CAF4B}" type="datetimeFigureOut">
              <a:rPr kumimoji="1" lang="ja-JP" altLang="en-US" smtClean="0"/>
              <a:t>15/04/14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0A3F9-67A3-4556-9F51-DB9C61791F87}" type="slidenum">
              <a:rPr kumimoji="1" lang="ja-JP" altLang="en-US" smtClean="0"/>
              <a:t>‹#›</a:t>
            </a:fld>
            <a:endParaRPr kumimoji="1" lang="ja-JP" altLang="en-US"/>
          </a:p>
        </p:txBody>
      </p:sp>
    </p:spTree>
    <p:extLst>
      <p:ext uri="{BB962C8B-B14F-4D97-AF65-F5344CB8AC3E}">
        <p14:creationId xmlns:p14="http://schemas.microsoft.com/office/powerpoint/2010/main" val="3320515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10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10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4.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6.jpeg"/></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4.jpeg"/></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2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3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3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4.jpe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2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4.jpe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7.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4.jpeg"/></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1.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9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7.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4.jpeg"/></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978794" y="708338"/>
            <a:ext cx="9543245" cy="56538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p:cNvSpPr/>
          <p:nvPr/>
        </p:nvSpPr>
        <p:spPr>
          <a:xfrm>
            <a:off x="2987899" y="1571222"/>
            <a:ext cx="5525035" cy="2034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はつでん</a:t>
            </a:r>
            <a:r>
              <a:rPr lang="ja-JP" altLang="en-US" dirty="0" smtClean="0"/>
              <a:t>大臣（逆転裁判っぽいタイトル</a:t>
            </a:r>
            <a:r>
              <a:rPr lang="en-US" altLang="ja-JP" dirty="0" smtClean="0"/>
              <a:t>Image</a:t>
            </a:r>
            <a:r>
              <a:rPr lang="ja-JP" altLang="en-US" dirty="0" smtClean="0"/>
              <a:t>）</a:t>
            </a:r>
            <a:endParaRPr kumimoji="1" lang="ja-JP" altLang="en-US" dirty="0"/>
          </a:p>
        </p:txBody>
      </p:sp>
      <p:sp>
        <p:nvSpPr>
          <p:cNvPr id="5" name="正方形/長方形 4"/>
          <p:cNvSpPr/>
          <p:nvPr/>
        </p:nvSpPr>
        <p:spPr>
          <a:xfrm>
            <a:off x="4745864" y="4097091"/>
            <a:ext cx="2009104" cy="8242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START</a:t>
            </a:r>
            <a:r>
              <a:rPr kumimoji="1" lang="ja-JP" altLang="en-US" dirty="0" smtClean="0"/>
              <a:t>ボタン</a:t>
            </a:r>
            <a:endParaRPr kumimoji="1" lang="ja-JP" altLang="en-US" dirty="0"/>
          </a:p>
        </p:txBody>
      </p:sp>
      <p:sp>
        <p:nvSpPr>
          <p:cNvPr id="8" name="テキスト ボックス 7"/>
          <p:cNvSpPr txBox="1"/>
          <p:nvPr/>
        </p:nvSpPr>
        <p:spPr>
          <a:xfrm>
            <a:off x="349704" y="399245"/>
            <a:ext cx="461665" cy="2962141"/>
          </a:xfrm>
          <a:prstGeom prst="rect">
            <a:avLst/>
          </a:prstGeom>
          <a:noFill/>
        </p:spPr>
        <p:txBody>
          <a:bodyPr vert="eaVert" wrap="square" rtlCol="0">
            <a:spAutoFit/>
          </a:bodyPr>
          <a:lstStyle/>
          <a:p>
            <a:r>
              <a:rPr kumimoji="1" lang="ja-JP" altLang="en-US" dirty="0" smtClean="0"/>
              <a:t>青線：　タブレット画面の枠</a:t>
            </a:r>
            <a:endParaRPr kumimoji="1" lang="ja-JP" altLang="en-US" dirty="0"/>
          </a:p>
        </p:txBody>
      </p:sp>
      <p:pic>
        <p:nvPicPr>
          <p:cNvPr id="2" name="図 1" descr="IMG_33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843" y="1367763"/>
            <a:ext cx="5634967" cy="2456388"/>
          </a:xfrm>
          <a:prstGeom prst="rect">
            <a:avLst/>
          </a:prstGeom>
        </p:spPr>
      </p:pic>
    </p:spTree>
    <p:extLst>
      <p:ext uri="{BB962C8B-B14F-4D97-AF65-F5344CB8AC3E}">
        <p14:creationId xmlns:p14="http://schemas.microsoft.com/office/powerpoint/2010/main" val="2593644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579549" y="450761"/>
            <a:ext cx="10959921" cy="6143222"/>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p:cNvSpPr/>
          <p:nvPr/>
        </p:nvSpPr>
        <p:spPr>
          <a:xfrm>
            <a:off x="1586034" y="874472"/>
            <a:ext cx="8869680" cy="36189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dirty="0" smtClean="0"/>
              <a:t>背景（大臣の部屋）</a:t>
            </a:r>
            <a:endParaRPr kumimoji="1" lang="ja-JP" altLang="en-US" dirty="0"/>
          </a:p>
        </p:txBody>
      </p:sp>
      <p:sp>
        <p:nvSpPr>
          <p:cNvPr id="5" name="正方形/長方形 4"/>
          <p:cNvSpPr/>
          <p:nvPr/>
        </p:nvSpPr>
        <p:spPr>
          <a:xfrm>
            <a:off x="1586032" y="4921664"/>
            <a:ext cx="8869681" cy="13245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急にそんな事言われても困ったな</a:t>
            </a:r>
            <a:r>
              <a:rPr kumimoji="1" lang="en-US" altLang="ja-JP" dirty="0" smtClean="0"/>
              <a:t>…</a:t>
            </a:r>
          </a:p>
          <a:p>
            <a:endParaRPr kumimoji="1" lang="en-US" altLang="ja-JP" dirty="0" smtClean="0"/>
          </a:p>
          <a:p>
            <a:r>
              <a:rPr kumimoji="1" lang="ja-JP" altLang="en-US" dirty="0" smtClean="0"/>
              <a:t>どうしよう、</a:t>
            </a:r>
            <a:r>
              <a:rPr lang="ja-JP" altLang="en-US" dirty="0" smtClean="0">
                <a:solidFill>
                  <a:srgbClr val="FF0000"/>
                </a:solidFill>
              </a:rPr>
              <a:t>エネルギー</a:t>
            </a:r>
            <a:r>
              <a:rPr kumimoji="1" lang="ja-JP" altLang="en-US" dirty="0" smtClean="0">
                <a:solidFill>
                  <a:srgbClr val="FF0000"/>
                </a:solidFill>
              </a:rPr>
              <a:t>構成</a:t>
            </a:r>
            <a:r>
              <a:rPr kumimoji="1" lang="ja-JP" altLang="en-US" dirty="0" smtClean="0"/>
              <a:t>を考えなくては</a:t>
            </a:r>
            <a:r>
              <a:rPr kumimoji="1" lang="en-US" altLang="ja-JP" dirty="0" smtClean="0"/>
              <a:t>…</a:t>
            </a:r>
          </a:p>
        </p:txBody>
      </p:sp>
      <p:sp>
        <p:nvSpPr>
          <p:cNvPr id="7" name="二等辺三角形 6"/>
          <p:cNvSpPr/>
          <p:nvPr/>
        </p:nvSpPr>
        <p:spPr>
          <a:xfrm rot="10800000">
            <a:off x="10032642" y="5628068"/>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032642" y="5920647"/>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82592" y="1493949"/>
            <a:ext cx="2614411" cy="2562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大臣</a:t>
            </a:r>
            <a:r>
              <a:rPr kumimoji="1" lang="en-US" altLang="ja-JP" dirty="0" smtClean="0"/>
              <a:t>Image</a:t>
            </a:r>
            <a:endParaRPr kumimoji="1" lang="ja-JP" altLang="en-US" dirty="0"/>
          </a:p>
        </p:txBody>
      </p:sp>
      <p:pic>
        <p:nvPicPr>
          <p:cNvPr id="2" name="図 1"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75" y="674092"/>
            <a:ext cx="8881314" cy="3931637"/>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2628" y="1378039"/>
            <a:ext cx="2994338" cy="2994338"/>
          </a:xfrm>
          <a:prstGeom prst="rect">
            <a:avLst/>
          </a:prstGeom>
        </p:spPr>
      </p:pic>
      <p:pic>
        <p:nvPicPr>
          <p:cNvPr id="1026" name="Picture 2" descr="http://clipstudio.net/clip_site/material/search/thumbnail/2/contentid/1275104/?201412260149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56038">
            <a:off x="4379193" y="1529982"/>
            <a:ext cx="901812" cy="90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267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432091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spTree>
    <p:extLst>
      <p:ext uri="{BB962C8B-B14F-4D97-AF65-F5344CB8AC3E}">
        <p14:creationId xmlns:p14="http://schemas.microsoft.com/office/powerpoint/2010/main" val="156305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634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今回の構成ではコスト削減目標が達成されませんでした。</a:t>
            </a:r>
            <a:endParaRPr lang="en-US" altLang="ja-JP" dirty="0"/>
          </a:p>
          <a:p>
            <a:r>
              <a:rPr lang="ja-JP" altLang="en-US" dirty="0"/>
              <a:t>太陽光発電は</a:t>
            </a:r>
            <a:r>
              <a:rPr lang="en-US" altLang="ja-JP" dirty="0"/>
              <a:t>CO2</a:t>
            </a:r>
            <a:r>
              <a:rPr lang="ja-JP" altLang="en-US" dirty="0"/>
              <a:t>排出量においては優秀ですが、導入費用はかなり高くなっています。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3727933825"/>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4" name="図 1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15" name="図 1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16" name="図 15"/>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19" name="図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sp>
        <p:nvSpPr>
          <p:cNvPr id="20"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a:t>
            </a:r>
            <a:r>
              <a:rPr lang="ja-JP" altLang="en-US" sz="2800" dirty="0" smtClean="0"/>
              <a:t>コスト</a:t>
            </a:r>
            <a:r>
              <a:rPr lang="en-US" altLang="ja-JP" sz="2800" dirty="0" smtClean="0"/>
              <a:t>)</a:t>
            </a:r>
            <a:endParaRPr lang="ja-JP" altLang="en-US" sz="2800" dirty="0"/>
          </a:p>
        </p:txBody>
      </p:sp>
    </p:spTree>
    <p:extLst>
      <p:ext uri="{BB962C8B-B14F-4D97-AF65-F5344CB8AC3E}">
        <p14:creationId xmlns:p14="http://schemas.microsoft.com/office/powerpoint/2010/main" val="386357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石炭火力発電は低コストですが、</a:t>
            </a:r>
            <a:r>
              <a:rPr lang="en-US" altLang="ja-JP" dirty="0"/>
              <a:t>CO2</a:t>
            </a:r>
            <a:r>
              <a:rPr lang="ja-JP" altLang="en-US" dirty="0"/>
              <a:t>排出量がとても多い発電方法です。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3019343089"/>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0" name="図 1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21" name="図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22" name="図 2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23" name="図 2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4" name="図 23"/>
          <p:cNvPicPr>
            <a:picLocks noChangeAspect="1"/>
          </p:cNvPicPr>
          <p:nvPr/>
        </p:nvPicPr>
        <p:blipFill>
          <a:blip r:embed="rId5"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pic>
        <p:nvPicPr>
          <p:cNvPr id="25" name="図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sp>
        <p:nvSpPr>
          <p:cNvPr id="26"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(CO2)</a:t>
            </a:r>
            <a:endParaRPr lang="ja-JP" altLang="en-US" sz="2800" dirty="0"/>
          </a:p>
        </p:txBody>
      </p:sp>
    </p:spTree>
    <p:extLst>
      <p:ext uri="{BB962C8B-B14F-4D97-AF65-F5344CB8AC3E}">
        <p14:creationId xmlns:p14="http://schemas.microsoft.com/office/powerpoint/2010/main" val="1838872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792342"/>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7528483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今回は、太陽光発電を導入するのに必要なコストを抑えるために</a:t>
            </a:r>
            <a:endParaRPr lang="en-US" altLang="ja-JP" dirty="0"/>
          </a:p>
          <a:p>
            <a:r>
              <a:rPr lang="ja-JP" altLang="en-US" dirty="0"/>
              <a:t>原子力や石炭火力を併用したのが良かったですね。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5594725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2" y="4400081"/>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ハードル</a:t>
            </a:r>
            <a:r>
              <a:rPr lang="en-US" altLang="ja-JP" dirty="0" smtClean="0"/>
              <a:t>8</a:t>
            </a:r>
          </a:p>
          <a:p>
            <a:r>
              <a:rPr lang="ja-JP" altLang="en-US" dirty="0" smtClean="0"/>
              <a:t>（総理）</a:t>
            </a:r>
            <a:endParaRPr lang="en-US" altLang="ja-JP" dirty="0" smtClean="0"/>
          </a:p>
          <a:p>
            <a:r>
              <a:rPr lang="ja-JP" altLang="en-US" dirty="0"/>
              <a:t>いままでご苦労だったの！</a:t>
            </a:r>
            <a:endParaRPr lang="en-US" altLang="ja-JP" dirty="0"/>
          </a:p>
          <a:p>
            <a:r>
              <a:rPr lang="ja-JP" altLang="en-US" dirty="0"/>
              <a:t>もうお前さんよりエネルギーに詳しい奴はおるまい！</a:t>
            </a:r>
            <a:r>
              <a:rPr lang="ja-JP" altLang="en-US" dirty="0" smtClean="0"/>
              <a:t>！</a:t>
            </a:r>
            <a:endParaRPr lang="en-US" altLang="ja-JP" dirty="0" smtClean="0"/>
          </a:p>
          <a:p>
            <a:r>
              <a:rPr lang="ja-JP" altLang="en-US" dirty="0"/>
              <a:t>先</a:t>
            </a:r>
            <a:r>
              <a:rPr lang="ja-JP" altLang="en-US" dirty="0" smtClean="0"/>
              <a:t>ほどの電源構成を参考にして、</a:t>
            </a:r>
            <a:endParaRPr lang="en-US" altLang="ja-JP" dirty="0" smtClean="0"/>
          </a:p>
          <a:p>
            <a:r>
              <a:rPr lang="ja-JP" altLang="en-US" dirty="0" smtClean="0"/>
              <a:t>より良い電源構成を自由に考えてみるのじゃ！</a:t>
            </a:r>
            <a:endParaRPr lang="en-US" altLang="ja-JP" dirty="0" smtClean="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spTree>
    <p:extLst>
      <p:ext uri="{BB962C8B-B14F-4D97-AF65-F5344CB8AC3E}">
        <p14:creationId xmlns:p14="http://schemas.microsoft.com/office/powerpoint/2010/main" val="11130978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大臣</a:t>
            </a:r>
            <a:r>
              <a:rPr lang="ja-JP" altLang="en-US" dirty="0" smtClean="0"/>
              <a:t>のオリジナルというわけですね！ステキ！♡</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958" y="911167"/>
            <a:ext cx="2994796" cy="2959959"/>
          </a:xfrm>
          <a:prstGeom prst="rect">
            <a:avLst/>
          </a:prstGeom>
        </p:spPr>
      </p:pic>
    </p:spTree>
    <p:extLst>
      <p:ext uri="{BB962C8B-B14F-4D97-AF65-F5344CB8AC3E}">
        <p14:creationId xmlns:p14="http://schemas.microsoft.com/office/powerpoint/2010/main" val="2831819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2673740316"/>
              </p:ext>
            </p:extLst>
          </p:nvPr>
        </p:nvGraphicFramePr>
        <p:xfrm>
          <a:off x="2073499" y="4667628"/>
          <a:ext cx="7353837" cy="1604382"/>
        </p:xfrm>
        <a:graphic>
          <a:graphicData uri="http://schemas.openxmlformats.org/drawingml/2006/table">
            <a:tbl>
              <a:tblPr firstRow="1" bandRow="1">
                <a:tableStyleId>{5C22544A-7EE6-4342-B048-85BDC9FD1C3A}</a:tableStyleId>
              </a:tblPr>
              <a:tblGrid>
                <a:gridCol w="801545"/>
                <a:gridCol w="1638073"/>
                <a:gridCol w="1638073"/>
                <a:gridCol w="1638073"/>
                <a:gridCol w="1638073"/>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c>
                  <a:txBody>
                    <a:bodyPr/>
                    <a:lstStyle/>
                    <a:p>
                      <a:pPr algn="ctr"/>
                      <a:r>
                        <a:rPr kumimoji="1" lang="ja-JP" altLang="en-US" dirty="0" smtClean="0"/>
                        <a:t>太陽光</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656142814"/>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r>
                        <a:rPr kumimoji="1" lang="ja-JP" altLang="en-US" b="0" i="0" u="none" dirty="0" smtClean="0"/>
                        <a:t>最高の電源構成を考えよう！！</a:t>
                      </a:r>
                      <a:endParaRPr kumimoji="1" lang="ja-JP" altLang="en-US" b="0" i="0" u="none" dirty="0"/>
                    </a:p>
                  </a:txBody>
                  <a:tcPr anchor="ctr">
                    <a:lnTlToBr w="12700" cap="flat" cmpd="sng" algn="ctr">
                      <a:no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274" y="5213253"/>
            <a:ext cx="558988" cy="558988"/>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135" y="5239633"/>
            <a:ext cx="558988" cy="558988"/>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006" y="5223553"/>
            <a:ext cx="558988" cy="558988"/>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73201" y="5729267"/>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588021" y="5736008"/>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72638" y="5749988"/>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655" y="5223553"/>
            <a:ext cx="558988" cy="558988"/>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159" y="5233085"/>
            <a:ext cx="558988" cy="558988"/>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0144" y="5223553"/>
            <a:ext cx="558988" cy="558988"/>
          </a:xfrm>
          <a:prstGeom prst="rect">
            <a:avLst/>
          </a:prstGeom>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66" y="5233085"/>
            <a:ext cx="558988" cy="558988"/>
          </a:xfrm>
          <a:prstGeom prst="rect">
            <a:avLst/>
          </a:prstGeom>
        </p:spPr>
      </p:pic>
    </p:spTree>
    <p:extLst>
      <p:ext uri="{BB962C8B-B14F-4D97-AF65-F5344CB8AC3E}">
        <p14:creationId xmlns:p14="http://schemas.microsoft.com/office/powerpoint/2010/main" val="412196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803042" y="4778062"/>
            <a:ext cx="8706119" cy="13780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en-US" altLang="ja-JP" dirty="0"/>
              <a:t>…</a:t>
            </a:r>
            <a:r>
              <a:rPr lang="ja-JP" altLang="en-US" dirty="0"/>
              <a:t>と</a:t>
            </a:r>
            <a:r>
              <a:rPr lang="ja-JP" altLang="en-US" dirty="0" smtClean="0"/>
              <a:t>いう訳で、</a:t>
            </a:r>
            <a:r>
              <a:rPr lang="ja-JP" altLang="en-US" dirty="0"/>
              <a:t>○○さんには「はつでん大臣」として、</a:t>
            </a:r>
            <a:endParaRPr lang="en-US" altLang="ja-JP" dirty="0"/>
          </a:p>
          <a:p>
            <a:r>
              <a:rPr lang="ja-JP" altLang="en-US" dirty="0"/>
              <a:t>この国の発電方法やその割合を決めてもらいます！</a:t>
            </a:r>
            <a:endParaRPr lang="en-US" altLang="ja-JP" dirty="0"/>
          </a:p>
        </p:txBody>
      </p:sp>
      <p:sp>
        <p:nvSpPr>
          <p:cNvPr id="4" name="正方形/長方形 3"/>
          <p:cNvSpPr/>
          <p:nvPr/>
        </p:nvSpPr>
        <p:spPr>
          <a:xfrm>
            <a:off x="1803042" y="862885"/>
            <a:ext cx="8706119" cy="354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dirty="0" smtClean="0"/>
              <a:t>背景（大臣の部屋）</a:t>
            </a:r>
            <a:endParaRPr kumimoji="1" lang="ja-JP" altLang="en-US" dirty="0"/>
          </a:p>
        </p:txBody>
      </p:sp>
      <p:sp>
        <p:nvSpPr>
          <p:cNvPr id="7" name="二等辺三角形 6"/>
          <p:cNvSpPr/>
          <p:nvPr/>
        </p:nvSpPr>
        <p:spPr>
          <a:xfrm rot="10800000">
            <a:off x="10032642" y="5711783"/>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032642" y="5389814"/>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419" y="618265"/>
            <a:ext cx="8881314" cy="3931637"/>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580" y="1241738"/>
            <a:ext cx="3124200" cy="3124200"/>
          </a:xfrm>
          <a:prstGeom prst="rect">
            <a:avLst/>
          </a:prstGeom>
        </p:spPr>
      </p:pic>
    </p:spTree>
    <p:extLst>
      <p:ext uri="{BB962C8B-B14F-4D97-AF65-F5344CB8AC3E}">
        <p14:creationId xmlns:p14="http://schemas.microsoft.com/office/powerpoint/2010/main" val="8282677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711794"/>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1972501" y="711572"/>
            <a:ext cx="483692" cy="3000925"/>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295928" y="2614166"/>
            <a:ext cx="490394" cy="470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984314" y="897266"/>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26" name="正方形/長方形 25"/>
          <p:cNvSpPr/>
          <p:nvPr/>
        </p:nvSpPr>
        <p:spPr>
          <a:xfrm>
            <a:off x="3298524" y="710669"/>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太陽光</a:t>
            </a:r>
            <a:endParaRPr kumimoji="1" lang="ja-JP" altLang="en-US" dirty="0"/>
          </a:p>
        </p:txBody>
      </p:sp>
      <p:sp>
        <p:nvSpPr>
          <p:cNvPr id="27" name="正方形/長方形 26"/>
          <p:cNvSpPr/>
          <p:nvPr/>
        </p:nvSpPr>
        <p:spPr>
          <a:xfrm>
            <a:off x="2655452" y="709545"/>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原子力</a:t>
            </a:r>
            <a:endParaRPr kumimoji="1" lang="ja-JP" altLang="en-US" dirty="0"/>
          </a:p>
        </p:txBody>
      </p:sp>
      <p:sp>
        <p:nvSpPr>
          <p:cNvPr id="28" name="円/楕円 27"/>
          <p:cNvSpPr/>
          <p:nvPr/>
        </p:nvSpPr>
        <p:spPr>
          <a:xfrm>
            <a:off x="2653073" y="1314844"/>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3293921" y="839190"/>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41717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mtClean="0"/>
              <a:t>　</a:t>
            </a: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ほう！これがおぬしの発電案の最高傑作というわけじゃ</a:t>
            </a:r>
            <a:r>
              <a:rPr lang="ja-JP" altLang="en-US" dirty="0" err="1" smtClean="0"/>
              <a:t>な</a:t>
            </a:r>
            <a:r>
              <a:rPr lang="ja-JP" altLang="en-US" dirty="0" smtClean="0"/>
              <a:t>！？</a:t>
            </a:r>
            <a:endParaRPr lang="en-US" altLang="ja-JP" dirty="0" smtClean="0"/>
          </a:p>
          <a:p>
            <a:r>
              <a:rPr lang="ja-JP" altLang="en-US" dirty="0"/>
              <a:t>前任</a:t>
            </a:r>
            <a:r>
              <a:rPr lang="ja-JP" altLang="en-US" dirty="0" smtClean="0"/>
              <a:t>までの大臣たちの成果と比較してみると面白いぞ！！</a:t>
            </a:r>
            <a:endParaRPr lang="en-US" altLang="ja-JP" dirty="0" smtClean="0"/>
          </a:p>
          <a:p>
            <a:r>
              <a:rPr lang="ja-JP" altLang="en-US" dirty="0" smtClean="0"/>
              <a:t>（他のプレーヤーの最終案を公開する）</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7" name="二等辺三角形 6"/>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641170" y="565872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spTree>
    <p:extLst>
      <p:ext uri="{BB962C8B-B14F-4D97-AF65-F5344CB8AC3E}">
        <p14:creationId xmlns:p14="http://schemas.microsoft.com/office/powerpoint/2010/main" val="36530256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今まで</a:t>
            </a:r>
            <a:r>
              <a:rPr lang="ja-JP" altLang="en-US" dirty="0" smtClean="0"/>
              <a:t>お疲れ</a:t>
            </a:r>
            <a:r>
              <a:rPr lang="ja-JP" altLang="en-US" dirty="0"/>
              <a:t>様</a:t>
            </a:r>
            <a:r>
              <a:rPr lang="ja-JP" altLang="en-US" dirty="0" smtClean="0"/>
              <a:t>で</a:t>
            </a:r>
            <a:r>
              <a:rPr lang="ja-JP" altLang="en-US" dirty="0" smtClean="0"/>
              <a:t>した</a:t>
            </a:r>
            <a:r>
              <a:rPr lang="ja-JP" altLang="en-US" dirty="0" smtClean="0"/>
              <a:t>、</a:t>
            </a:r>
            <a:r>
              <a:rPr lang="ja-JP" altLang="en-US" dirty="0"/>
              <a:t>大臣</a:t>
            </a:r>
            <a:r>
              <a:rPr lang="ja-JP" altLang="en-US" dirty="0" smtClean="0"/>
              <a:t>！</a:t>
            </a:r>
            <a:endParaRPr lang="en-US" altLang="ja-JP" dirty="0" smtClean="0"/>
          </a:p>
          <a:p>
            <a:r>
              <a:rPr lang="ja-JP" altLang="en-US" dirty="0" smtClean="0"/>
              <a:t>他のプレーヤーのデータがスクロールで観れますので参考にしてみてくださいね！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325475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803042" y="4778062"/>
            <a:ext cx="8706119" cy="13780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各ステージでさまざまなミッションが課されますので、</a:t>
            </a:r>
            <a:endParaRPr lang="en-US" altLang="ja-JP" dirty="0"/>
          </a:p>
          <a:p>
            <a:r>
              <a:rPr lang="ja-JP" altLang="en-US" dirty="0"/>
              <a:t>発電割合の設定プランを総理に提出してクリアしていきましょう！</a:t>
            </a:r>
            <a:endParaRPr lang="en-US" altLang="ja-JP" dirty="0"/>
          </a:p>
        </p:txBody>
      </p:sp>
      <p:sp>
        <p:nvSpPr>
          <p:cNvPr id="4" name="正方形/長方形 3"/>
          <p:cNvSpPr/>
          <p:nvPr/>
        </p:nvSpPr>
        <p:spPr>
          <a:xfrm>
            <a:off x="1803042" y="862885"/>
            <a:ext cx="8706119" cy="354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dirty="0" smtClean="0"/>
              <a:t>背景（大臣の部屋）</a:t>
            </a:r>
            <a:endParaRPr kumimoji="1" lang="ja-JP" altLang="en-US" dirty="0"/>
          </a:p>
        </p:txBody>
      </p:sp>
      <p:sp>
        <p:nvSpPr>
          <p:cNvPr id="7" name="二等辺三角形 6"/>
          <p:cNvSpPr/>
          <p:nvPr/>
        </p:nvSpPr>
        <p:spPr>
          <a:xfrm rot="10800000">
            <a:off x="10032642" y="5711783"/>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032642" y="5389814"/>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75" y="674092"/>
            <a:ext cx="8881314" cy="3931637"/>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737" y="1246367"/>
            <a:ext cx="2963917" cy="2963917"/>
          </a:xfrm>
          <a:prstGeom prst="rect">
            <a:avLst/>
          </a:prstGeom>
        </p:spPr>
      </p:pic>
    </p:spTree>
    <p:extLst>
      <p:ext uri="{BB962C8B-B14F-4D97-AF65-F5344CB8AC3E}">
        <p14:creationId xmlns:p14="http://schemas.microsoft.com/office/powerpoint/2010/main" val="147236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803042" y="4778062"/>
            <a:ext cx="8706119" cy="13780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また、クリアするたびにプランの完成度に応じてスコアが表示されますので、</a:t>
            </a:r>
            <a:endParaRPr lang="en-US" altLang="ja-JP" dirty="0"/>
          </a:p>
          <a:p>
            <a:r>
              <a:rPr lang="ja-JP" altLang="en-US" dirty="0"/>
              <a:t>なるべく高いスコアを目指してプランを練っていきましょう！</a:t>
            </a:r>
            <a:endParaRPr lang="en-US" altLang="ja-JP" dirty="0"/>
          </a:p>
        </p:txBody>
      </p:sp>
      <p:sp>
        <p:nvSpPr>
          <p:cNvPr id="4" name="正方形/長方形 3"/>
          <p:cNvSpPr/>
          <p:nvPr/>
        </p:nvSpPr>
        <p:spPr>
          <a:xfrm>
            <a:off x="1803042" y="862885"/>
            <a:ext cx="8706119" cy="354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dirty="0" smtClean="0"/>
              <a:t>背景（大臣の部屋）</a:t>
            </a:r>
            <a:endParaRPr kumimoji="1" lang="ja-JP" altLang="en-US" dirty="0"/>
          </a:p>
        </p:txBody>
      </p:sp>
      <p:sp>
        <p:nvSpPr>
          <p:cNvPr id="7" name="二等辺三角形 6"/>
          <p:cNvSpPr/>
          <p:nvPr/>
        </p:nvSpPr>
        <p:spPr>
          <a:xfrm rot="10800000">
            <a:off x="10032642" y="5711783"/>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032642" y="5389814"/>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575774" y="5969255"/>
            <a:ext cx="4314422" cy="276999"/>
          </a:xfrm>
          <a:prstGeom prst="rect">
            <a:avLst/>
          </a:prstGeom>
          <a:noFill/>
        </p:spPr>
        <p:txBody>
          <a:bodyPr wrap="square" rtlCol="0">
            <a:spAutoFit/>
          </a:bodyPr>
          <a:lstStyle/>
          <a:p>
            <a:r>
              <a:rPr kumimoji="1" lang="ja-JP" altLang="en-US" sz="1200" dirty="0" smtClean="0">
                <a:solidFill>
                  <a:srgbClr val="FF0000"/>
                </a:solidFill>
              </a:rPr>
              <a:t>↑</a:t>
            </a:r>
            <a:r>
              <a:rPr lang="ja-JP" altLang="en-US" sz="1200" dirty="0" smtClean="0">
                <a:solidFill>
                  <a:srgbClr val="FF0000"/>
                </a:solidFill>
              </a:rPr>
              <a:t>なくても</a:t>
            </a:r>
            <a:r>
              <a:rPr lang="en-US" altLang="ja-JP" sz="1200" dirty="0" smtClean="0">
                <a:solidFill>
                  <a:srgbClr val="FF0000"/>
                </a:solidFill>
              </a:rPr>
              <a:t>OK</a:t>
            </a:r>
            <a:endParaRPr kumimoji="1" lang="ja-JP" altLang="en-US" sz="1200" dirty="0">
              <a:solidFill>
                <a:srgbClr val="FF0000"/>
              </a:solidFill>
            </a:endParaRPr>
          </a:p>
        </p:txBody>
      </p:sp>
      <p:pic>
        <p:nvPicPr>
          <p:cNvPr id="10" name="図 9"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75" y="674092"/>
            <a:ext cx="8881314" cy="3931637"/>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269" y="1291662"/>
            <a:ext cx="3074276" cy="3074276"/>
          </a:xfrm>
          <a:prstGeom prst="rect">
            <a:avLst/>
          </a:prstGeom>
        </p:spPr>
      </p:pic>
    </p:spTree>
    <p:extLst>
      <p:ext uri="{BB962C8B-B14F-4D97-AF65-F5344CB8AC3E}">
        <p14:creationId xmlns:p14="http://schemas.microsoft.com/office/powerpoint/2010/main" val="89786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193183"/>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290106"/>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それでは操作方法を説明します。</a:t>
            </a:r>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209442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41622"/>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kumimoji="1" lang="en-US" altLang="ja-JP" dirty="0" smtClean="0"/>
          </a:p>
          <a:p>
            <a:r>
              <a:rPr lang="ja-JP" altLang="en-US" dirty="0"/>
              <a:t>左</a:t>
            </a:r>
            <a:r>
              <a:rPr lang="ja-JP" altLang="en-US" dirty="0" smtClean="0"/>
              <a:t>のスクロールバーを動かすと、右のグラフが</a:t>
            </a:r>
            <a:r>
              <a:rPr lang="en-US" altLang="ja-JP" dirty="0" smtClean="0"/>
              <a:t>…</a:t>
            </a:r>
          </a:p>
          <a:p>
            <a:endParaRPr lang="en-US" altLang="ja-JP" dirty="0" smtClean="0"/>
          </a:p>
          <a:p>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左矢印 19"/>
          <p:cNvSpPr/>
          <p:nvPr/>
        </p:nvSpPr>
        <p:spPr>
          <a:xfrm>
            <a:off x="3367644" y="685459"/>
            <a:ext cx="1333147" cy="1018631"/>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1066336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41622"/>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kumimoji="1" lang="en-US" altLang="ja-JP" dirty="0" smtClean="0"/>
          </a:p>
          <a:p>
            <a:r>
              <a:rPr lang="ja-JP" altLang="en-US" dirty="0"/>
              <a:t>左</a:t>
            </a:r>
            <a:r>
              <a:rPr lang="ja-JP" altLang="en-US" dirty="0" smtClean="0"/>
              <a:t>のスクロールバーを動かすと、右のグラフが</a:t>
            </a:r>
            <a:r>
              <a:rPr lang="en-US" altLang="ja-JP" dirty="0" smtClean="0"/>
              <a:t>…</a:t>
            </a:r>
          </a:p>
          <a:p>
            <a:r>
              <a:rPr lang="ja-JP" altLang="en-US" dirty="0" smtClean="0"/>
              <a:t>このように連動するようになっています。</a:t>
            </a:r>
            <a:endParaRPr lang="en-US" altLang="ja-JP" dirty="0" smtClean="0"/>
          </a:p>
          <a:p>
            <a:r>
              <a:rPr lang="ja-JP" altLang="en-US" dirty="0" smtClean="0"/>
              <a:t>このバーを使って、自由にエネルギー構成を設定して下さい。</a:t>
            </a:r>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p:cNvSpPr/>
          <p:nvPr/>
        </p:nvSpPr>
        <p:spPr>
          <a:xfrm>
            <a:off x="3367644" y="685459"/>
            <a:ext cx="1333147" cy="1018631"/>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223767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41622"/>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kumimoji="1" lang="en-US" altLang="ja-JP" dirty="0" smtClean="0"/>
          </a:p>
          <a:p>
            <a:r>
              <a:rPr lang="ja-JP" altLang="en-US" dirty="0" smtClean="0"/>
              <a:t>この時、各発電の合計が必ず</a:t>
            </a:r>
            <a:r>
              <a:rPr lang="en-US" altLang="ja-JP" dirty="0" smtClean="0"/>
              <a:t>100%</a:t>
            </a:r>
            <a:r>
              <a:rPr lang="ja-JP" altLang="en-US" dirty="0" smtClean="0"/>
              <a:t>になるように設定して下さい。</a:t>
            </a:r>
            <a:endParaRPr lang="en-US" altLang="ja-JP" dirty="0" smtClean="0"/>
          </a:p>
          <a:p>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p:cNvSpPr/>
          <p:nvPr/>
        </p:nvSpPr>
        <p:spPr>
          <a:xfrm>
            <a:off x="3367644" y="685459"/>
            <a:ext cx="1333147" cy="1018631"/>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197864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28743"/>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lang="en-US" altLang="ja-JP" dirty="0"/>
          </a:p>
          <a:p>
            <a:r>
              <a:rPr lang="ja-JP" altLang="en-US" dirty="0" smtClean="0"/>
              <a:t>ミッションを確認したい時は</a:t>
            </a:r>
            <a:r>
              <a:rPr lang="en-US" altLang="ja-JP" dirty="0" smtClean="0"/>
              <a:t>…</a:t>
            </a:r>
          </a:p>
          <a:p>
            <a:endParaRPr lang="en-US" altLang="ja-JP" dirty="0"/>
          </a:p>
          <a:p>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8604655" y="753296"/>
            <a:ext cx="1333147" cy="1018631"/>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19" name="図 18"/>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140720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28743"/>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lang="en-US" altLang="ja-JP" dirty="0"/>
          </a:p>
          <a:p>
            <a:r>
              <a:rPr lang="ja-JP" altLang="en-US" dirty="0"/>
              <a:t>ミッション</a:t>
            </a:r>
            <a:r>
              <a:rPr lang="ja-JP" altLang="en-US" dirty="0" smtClean="0"/>
              <a:t>を確認したい時は</a:t>
            </a:r>
            <a:r>
              <a:rPr lang="en-US" altLang="ja-JP" dirty="0" smtClean="0"/>
              <a:t>…</a:t>
            </a:r>
          </a:p>
          <a:p>
            <a:r>
              <a:rPr lang="ja-JP" altLang="en-US" dirty="0" smtClean="0"/>
              <a:t>このように、右上のボタンをタッチして私を呼んで下さい。</a:t>
            </a:r>
            <a:endParaRPr lang="en-US" altLang="ja-JP" dirty="0" smtClean="0"/>
          </a:p>
          <a:p>
            <a:r>
              <a:rPr lang="ja-JP" altLang="en-US" dirty="0" smtClean="0"/>
              <a:t>エネルギー構成を決めるのに必要な情報もチェックできますよ！</a:t>
            </a:r>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8604655" y="753296"/>
            <a:ext cx="1333147" cy="1018631"/>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19" name="図 18"/>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79807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978794" y="708338"/>
            <a:ext cx="9543245" cy="56538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p:cNvSpPr/>
          <p:nvPr/>
        </p:nvSpPr>
        <p:spPr>
          <a:xfrm>
            <a:off x="2987899" y="1571222"/>
            <a:ext cx="5525035" cy="2034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はつでん</a:t>
            </a:r>
            <a:r>
              <a:rPr lang="ja-JP" altLang="en-US" dirty="0" smtClean="0"/>
              <a:t>大臣（逆転裁判っぽいタイトル</a:t>
            </a:r>
            <a:r>
              <a:rPr lang="en-US" altLang="ja-JP" dirty="0" smtClean="0"/>
              <a:t>Image</a:t>
            </a:r>
            <a:r>
              <a:rPr lang="ja-JP" altLang="en-US" dirty="0" smtClean="0"/>
              <a:t>）</a:t>
            </a:r>
            <a:endParaRPr kumimoji="1" lang="ja-JP" altLang="en-US" dirty="0"/>
          </a:p>
        </p:txBody>
      </p:sp>
      <p:sp>
        <p:nvSpPr>
          <p:cNvPr id="5" name="正方形/長方形 4"/>
          <p:cNvSpPr/>
          <p:nvPr/>
        </p:nvSpPr>
        <p:spPr>
          <a:xfrm>
            <a:off x="4745864" y="4097091"/>
            <a:ext cx="2009104" cy="8242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START</a:t>
            </a:r>
            <a:r>
              <a:rPr kumimoji="1" lang="ja-JP" altLang="en-US" dirty="0" smtClean="0"/>
              <a:t>ボタン</a:t>
            </a:r>
            <a:endParaRPr kumimoji="1" lang="ja-JP" altLang="en-US" dirty="0"/>
          </a:p>
        </p:txBody>
      </p:sp>
      <p:sp>
        <p:nvSpPr>
          <p:cNvPr id="8" name="テキスト ボックス 7"/>
          <p:cNvSpPr txBox="1"/>
          <p:nvPr/>
        </p:nvSpPr>
        <p:spPr>
          <a:xfrm>
            <a:off x="349704" y="399245"/>
            <a:ext cx="461665" cy="2962141"/>
          </a:xfrm>
          <a:prstGeom prst="rect">
            <a:avLst/>
          </a:prstGeom>
          <a:noFill/>
        </p:spPr>
        <p:txBody>
          <a:bodyPr vert="eaVert" wrap="square" rtlCol="0">
            <a:spAutoFit/>
          </a:bodyPr>
          <a:lstStyle/>
          <a:p>
            <a:r>
              <a:rPr kumimoji="1" lang="ja-JP" altLang="en-US" dirty="0" smtClean="0"/>
              <a:t>青線：　タブレット画面の枠</a:t>
            </a:r>
            <a:endParaRPr kumimoji="1" lang="ja-JP" altLang="en-US" dirty="0"/>
          </a:p>
        </p:txBody>
      </p:sp>
      <p:sp>
        <p:nvSpPr>
          <p:cNvPr id="7" name="角丸四角形吹き出し 6"/>
          <p:cNvSpPr/>
          <p:nvPr/>
        </p:nvSpPr>
        <p:spPr>
          <a:xfrm>
            <a:off x="3232596" y="2162845"/>
            <a:ext cx="5280338" cy="2397081"/>
          </a:xfrm>
          <a:prstGeom prst="wedgeRoundRectCallout">
            <a:avLst>
              <a:gd name="adj1" fmla="val 60974"/>
              <a:gd name="adj2" fmla="val -436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あなたの名前を教えて下さい</a:t>
            </a:r>
            <a:r>
              <a:rPr lang="ja-JP" altLang="en-US" dirty="0" smtClean="0"/>
              <a:t>。</a:t>
            </a:r>
            <a:endParaRPr lang="en-US" altLang="ja-JP" dirty="0" smtClean="0"/>
          </a:p>
          <a:p>
            <a:pPr algn="ctr"/>
            <a:r>
              <a:rPr lang="en-US" altLang="ja-JP" dirty="0"/>
              <a:t> </a:t>
            </a:r>
            <a:r>
              <a:rPr lang="ja-JP" altLang="en-US" dirty="0" smtClean="0"/>
              <a:t>＿＿＿＿　　　　　＿＿＿＿＿＿　　</a:t>
            </a:r>
            <a:endParaRPr kumimoji="1" lang="en-US" altLang="ja-JP" dirty="0" smtClean="0"/>
          </a:p>
          <a:p>
            <a:pPr algn="ctr"/>
            <a:r>
              <a:rPr lang="en-US" altLang="ja-JP" dirty="0" smtClean="0"/>
              <a:t>|</a:t>
            </a:r>
            <a:r>
              <a:rPr lang="ja-JP" altLang="en-US" dirty="0" smtClean="0"/>
              <a:t>＿＿＿＿</a:t>
            </a:r>
            <a:r>
              <a:rPr lang="en-US" altLang="ja-JP" dirty="0" smtClean="0"/>
              <a:t>|</a:t>
            </a:r>
            <a:r>
              <a:rPr lang="ja-JP" altLang="en-US" dirty="0" smtClean="0"/>
              <a:t>　　　　</a:t>
            </a:r>
            <a:r>
              <a:rPr lang="en-US" altLang="ja-JP" dirty="0" smtClean="0"/>
              <a:t>|</a:t>
            </a:r>
            <a:r>
              <a:rPr lang="ja-JP" altLang="en-US" dirty="0" smtClean="0"/>
              <a:t>＿＿＿＿＿＿</a:t>
            </a:r>
            <a:r>
              <a:rPr lang="en-US" altLang="ja-JP" dirty="0"/>
              <a:t>|</a:t>
            </a:r>
            <a:endParaRPr kumimoji="1" lang="ja-JP" altLang="en-US" dirty="0"/>
          </a:p>
        </p:txBody>
      </p:sp>
    </p:spTree>
    <p:extLst>
      <p:ext uri="{BB962C8B-B14F-4D97-AF65-F5344CB8AC3E}">
        <p14:creationId xmlns:p14="http://schemas.microsoft.com/office/powerpoint/2010/main" val="4954326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6518" y="218941"/>
            <a:ext cx="11281893" cy="6308971"/>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p:cNvSpPr/>
          <p:nvPr/>
        </p:nvSpPr>
        <p:spPr>
          <a:xfrm>
            <a:off x="1068946" y="4341622"/>
            <a:ext cx="9929612" cy="1953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（秘書）</a:t>
            </a:r>
            <a:endParaRPr kumimoji="1" lang="en-US" altLang="ja-JP" dirty="0" smtClean="0"/>
          </a:p>
          <a:p>
            <a:r>
              <a:rPr lang="ja-JP" altLang="en-US" dirty="0" smtClean="0"/>
              <a:t>最後に右下のボタンを</a:t>
            </a:r>
            <a:r>
              <a:rPr lang="ja-JP" altLang="en-US" dirty="0"/>
              <a:t>タッチ</a:t>
            </a:r>
            <a:r>
              <a:rPr lang="ja-JP" altLang="en-US" dirty="0" smtClean="0"/>
              <a:t>して総理に提出してみましょう。</a:t>
            </a:r>
            <a:endParaRPr lang="en-US" altLang="ja-JP" dirty="0" smtClean="0"/>
          </a:p>
          <a:p>
            <a:r>
              <a:rPr lang="ja-JP" altLang="en-US" dirty="0"/>
              <a:t>提案</a:t>
            </a:r>
            <a:r>
              <a:rPr lang="ja-JP" altLang="en-US" dirty="0" smtClean="0"/>
              <a:t>が受理されればミッションクリアです！</a:t>
            </a:r>
            <a:endParaRPr lang="en-US" altLang="ja-JP" dirty="0" smtClean="0"/>
          </a:p>
        </p:txBody>
      </p:sp>
      <p:sp>
        <p:nvSpPr>
          <p:cNvPr id="7" name="正方形/長方形 6"/>
          <p:cNvSpPr/>
          <p:nvPr/>
        </p:nvSpPr>
        <p:spPr>
          <a:xfrm>
            <a:off x="1068946" y="437881"/>
            <a:ext cx="9929612" cy="3690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正方形/長方形 3"/>
          <p:cNvSpPr/>
          <p:nvPr/>
        </p:nvSpPr>
        <p:spPr>
          <a:xfrm>
            <a:off x="1365164"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スクロールバー</a:t>
            </a:r>
            <a:endParaRPr kumimoji="1" lang="ja-JP" altLang="en-US" dirty="0"/>
          </a:p>
        </p:txBody>
      </p:sp>
      <p:sp>
        <p:nvSpPr>
          <p:cNvPr id="6" name="円/楕円 5"/>
          <p:cNvSpPr/>
          <p:nvPr/>
        </p:nvSpPr>
        <p:spPr>
          <a:xfrm>
            <a:off x="1352654" y="1796603"/>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5235" y="669702"/>
            <a:ext cx="5992173"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フリーフォーム 13"/>
          <p:cNvSpPr/>
          <p:nvPr/>
        </p:nvSpPr>
        <p:spPr>
          <a:xfrm>
            <a:off x="4609074" y="899132"/>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10628291" y="592572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10628291" y="56025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0191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　　　　　　　スクロールバー</a:t>
            </a:r>
            <a:endParaRPr kumimoji="1" lang="ja-JP" altLang="en-US" dirty="0"/>
          </a:p>
        </p:txBody>
      </p:sp>
      <p:sp>
        <p:nvSpPr>
          <p:cNvPr id="17" name="円/楕円 16"/>
          <p:cNvSpPr/>
          <p:nvPr/>
        </p:nvSpPr>
        <p:spPr>
          <a:xfrm>
            <a:off x="2401912" y="899132"/>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8759203" y="2929826"/>
            <a:ext cx="1333147" cy="1018631"/>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点滅</a:t>
            </a:r>
            <a:endParaRPr kumimoji="1" lang="ja-JP" altLang="en-US" dirty="0">
              <a:solidFill>
                <a:schemeClr val="tx1"/>
              </a:solidFill>
            </a:endParaRPr>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19" name="図 18"/>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320960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r>
              <a:rPr lang="ja-JP" altLang="en-US" dirty="0" smtClean="0"/>
              <a:t>）</a:t>
            </a:r>
            <a:endParaRPr lang="en-US" altLang="ja-JP" dirty="0" smtClean="0"/>
          </a:p>
          <a:p>
            <a:r>
              <a:rPr lang="ja-JP" altLang="en-US" dirty="0" smtClean="0"/>
              <a:t>そ</a:t>
            </a:r>
            <a:r>
              <a:rPr lang="ja-JP" altLang="en-US" dirty="0"/>
              <a:t>れ</a:t>
            </a:r>
            <a:r>
              <a:rPr lang="ja-JP" altLang="en-US" dirty="0" smtClean="0"/>
              <a:t>ではよろしいでしょうか？</a:t>
            </a:r>
            <a:endParaRPr lang="en-US" altLang="ja-JP" dirty="0" smtClean="0"/>
          </a:p>
          <a:p>
            <a:r>
              <a:rPr lang="ja-JP" altLang="en-US" dirty="0" smtClean="0"/>
              <a:t>一緒に頑張りましょう！</a:t>
            </a:r>
            <a:endParaRPr lang="ja-JP" altLang="en-US" dirty="0"/>
          </a:p>
        </p:txBody>
      </p:sp>
      <p:sp>
        <p:nvSpPr>
          <p:cNvPr id="5" name="二等辺三角形 4"/>
          <p:cNvSpPr/>
          <p:nvPr/>
        </p:nvSpPr>
        <p:spPr>
          <a:xfrm rot="10800000">
            <a:off x="10641170" y="566767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635" y="656822"/>
            <a:ext cx="3392880" cy="3392880"/>
          </a:xfrm>
          <a:prstGeom prst="rect">
            <a:avLst/>
          </a:prstGeom>
        </p:spPr>
      </p:pic>
    </p:spTree>
    <p:extLst>
      <p:ext uri="{BB962C8B-B14F-4D97-AF65-F5344CB8AC3E}">
        <p14:creationId xmlns:p14="http://schemas.microsoft.com/office/powerpoint/2010/main" val="371928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就任</a:t>
            </a:r>
            <a:r>
              <a:rPr kumimoji="1" lang="en-US" altLang="ja-JP" dirty="0" smtClean="0"/>
              <a:t>1</a:t>
            </a:r>
            <a:r>
              <a:rPr kumimoji="1" lang="ja-JP" altLang="en-US" dirty="0" smtClean="0"/>
              <a:t>年目（</a:t>
            </a:r>
            <a:r>
              <a:rPr lang="ja-JP" altLang="en-US" dirty="0" smtClean="0"/>
              <a:t>圧倒的</a:t>
            </a:r>
            <a:r>
              <a:rPr lang="ja-JP" altLang="en-US" dirty="0"/>
              <a:t>成長</a:t>
            </a:r>
            <a:r>
              <a:rPr kumimoji="1" lang="ja-JP" altLang="en-US" dirty="0" smtClean="0"/>
              <a:t>編）</a:t>
            </a:r>
            <a:endParaRPr kumimoji="1" lang="ja-JP" altLang="en-US" dirty="0"/>
          </a:p>
        </p:txBody>
      </p:sp>
    </p:spTree>
    <p:extLst>
      <p:ext uri="{BB962C8B-B14F-4D97-AF65-F5344CB8AC3E}">
        <p14:creationId xmlns:p14="http://schemas.microsoft.com/office/powerpoint/2010/main" val="279412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我が国では今まで火力発電をメインにして発電してきたのは君も知っている</a:t>
            </a:r>
            <a:r>
              <a:rPr lang="ja-JP" altLang="en-US" dirty="0" err="1" smtClean="0"/>
              <a:t>じゃろう</a:t>
            </a:r>
            <a:r>
              <a:rPr lang="ja-JP" altLang="en-US" dirty="0" smtClean="0"/>
              <a:t>？</a:t>
            </a:r>
            <a:endParaRPr lang="en-US" altLang="ja-JP" dirty="0" smtClean="0"/>
          </a:p>
          <a:p>
            <a:r>
              <a:rPr lang="ja-JP" altLang="en-US" dirty="0" smtClean="0"/>
              <a:t>まずはコストを抑えるようにエネルギー構成を決めてほしい。</a:t>
            </a:r>
            <a:endParaRPr lang="en-US" altLang="ja-JP" dirty="0" smtClean="0"/>
          </a:p>
          <a:p>
            <a:r>
              <a:rPr lang="ja-JP" altLang="en-US" dirty="0"/>
              <a:t>頼</a:t>
            </a:r>
            <a:r>
              <a:rPr lang="ja-JP" altLang="en-US" dirty="0" smtClean="0"/>
              <a:t>んだぞ！</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txBox="1">
            <a:spLocks/>
          </p:cNvSpPr>
          <p:nvPr/>
        </p:nvSpPr>
        <p:spPr>
          <a:xfrm>
            <a:off x="125570" y="9203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ミッション</a:t>
            </a:r>
            <a:r>
              <a:rPr lang="en-US" altLang="ja-JP" sz="2800" dirty="0" smtClean="0"/>
              <a:t>1(</a:t>
            </a:r>
            <a:r>
              <a:rPr lang="ja-JP" altLang="en-US" sz="2800" dirty="0" smtClean="0"/>
              <a:t>火力発電①</a:t>
            </a:r>
            <a:r>
              <a:rPr lang="en-US" altLang="ja-JP" sz="2800" dirty="0" smtClean="0"/>
              <a:t>)</a:t>
            </a:r>
            <a:endParaRPr lang="ja-JP" altLang="en-US" sz="2800" dirty="0"/>
          </a:p>
        </p:txBody>
      </p:sp>
      <p:pic>
        <p:nvPicPr>
          <p:cNvPr id="11" name="図 10"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280" y="754820"/>
            <a:ext cx="3252989" cy="3252989"/>
          </a:xfrm>
          <a:prstGeom prst="rect">
            <a:avLst/>
          </a:prstGeom>
        </p:spPr>
      </p:pic>
    </p:spTree>
    <p:extLst>
      <p:ext uri="{BB962C8B-B14F-4D97-AF65-F5344CB8AC3E}">
        <p14:creationId xmlns:p14="http://schemas.microsoft.com/office/powerpoint/2010/main" val="2913425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背景（大臣の部屋）</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（秘書）</a:t>
            </a:r>
            <a:endParaRPr lang="en-US" altLang="ja-JP" dirty="0" smtClean="0"/>
          </a:p>
          <a:p>
            <a:r>
              <a:rPr lang="ja-JP" altLang="en-US" dirty="0" smtClean="0"/>
              <a:t>という事で、まずは火力発電につい</a:t>
            </a:r>
            <a:r>
              <a:rPr lang="ja-JP" altLang="en-US" dirty="0"/>
              <a:t>て</a:t>
            </a:r>
            <a:r>
              <a:rPr lang="ja-JP" altLang="en-US" dirty="0" smtClean="0"/>
              <a:t>考えてみましょう。</a:t>
            </a:r>
            <a:endParaRPr lang="en-US" altLang="ja-JP" dirty="0" smtClean="0"/>
          </a:p>
        </p:txBody>
      </p:sp>
      <p:sp>
        <p:nvSpPr>
          <p:cNvPr id="5" name="二等辺三角形 4"/>
          <p:cNvSpPr/>
          <p:nvPr/>
        </p:nvSpPr>
        <p:spPr>
          <a:xfrm rot="10800000">
            <a:off x="10641170" y="537230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5872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690" y="666314"/>
            <a:ext cx="3270161" cy="3270161"/>
          </a:xfrm>
          <a:prstGeom prst="rect">
            <a:avLst/>
          </a:prstGeom>
        </p:spPr>
      </p:pic>
    </p:spTree>
    <p:extLst>
      <p:ext uri="{BB962C8B-B14F-4D97-AF65-F5344CB8AC3E}">
        <p14:creationId xmlns:p14="http://schemas.microsoft.com/office/powerpoint/2010/main" val="1110848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b="1" i="1" dirty="0" smtClean="0">
                <a:solidFill>
                  <a:schemeClr val="tx1"/>
                </a:solidFill>
              </a:rPr>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1257303117"/>
              </p:ext>
            </p:extLst>
          </p:nvPr>
        </p:nvGraphicFramePr>
        <p:xfrm>
          <a:off x="2034862" y="4667628"/>
          <a:ext cx="6941712" cy="1069588"/>
        </p:xfrm>
        <a:graphic>
          <a:graphicData uri="http://schemas.openxmlformats.org/drawingml/2006/table">
            <a:tbl>
              <a:tblPr firstRow="1" bandRow="1">
                <a:tableStyleId>{5C22544A-7EE6-4342-B048-85BDC9FD1C3A}</a:tableStyleId>
              </a:tblPr>
              <a:tblGrid>
                <a:gridCol w="2313904"/>
                <a:gridCol w="2059740"/>
                <a:gridCol w="2568068"/>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546028557"/>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9436" y="5172108"/>
            <a:ext cx="628581" cy="628581"/>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8496" y="5182839"/>
            <a:ext cx="628581" cy="628581"/>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5503" y="5172108"/>
            <a:ext cx="628581" cy="628581"/>
          </a:xfrm>
          <a:prstGeom prst="rect">
            <a:avLst/>
          </a:prstGeom>
        </p:spPr>
      </p:pic>
      <p:pic>
        <p:nvPicPr>
          <p:cNvPr id="35" name="図 34"/>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spTree>
    <p:extLst>
      <p:ext uri="{BB962C8B-B14F-4D97-AF65-F5344CB8AC3E}">
        <p14:creationId xmlns:p14="http://schemas.microsoft.com/office/powerpoint/2010/main" val="309562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241908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23840" y="2348987"/>
            <a:ext cx="858056" cy="810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2402982" y="785611"/>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Tree>
    <p:extLst>
      <p:ext uri="{BB962C8B-B14F-4D97-AF65-F5344CB8AC3E}">
        <p14:creationId xmlns:p14="http://schemas.microsoft.com/office/powerpoint/2010/main" val="2607794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r>
              <a:rPr lang="en-US" altLang="ja-JP" sz="2800" dirty="0" smtClean="0"/>
              <a:t>(</a:t>
            </a:r>
            <a:r>
              <a:rPr lang="ja-JP" altLang="en-US" sz="2800" dirty="0" smtClean="0"/>
              <a:t>ミリオネアの</a:t>
            </a:r>
            <a:r>
              <a:rPr lang="en-US" altLang="ja-JP" sz="2800" dirty="0" smtClean="0"/>
              <a:t>FA</a:t>
            </a:r>
            <a:r>
              <a:rPr lang="ja-JP" altLang="en-US" sz="2800" dirty="0" smtClean="0"/>
              <a:t>後みたいな</a:t>
            </a:r>
            <a:r>
              <a:rPr lang="en-US" altLang="ja-JP" sz="2800" dirty="0" smtClean="0"/>
              <a:t>)</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458796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r>
              <a:rPr lang="en-US" altLang="ja-JP" sz="2800" dirty="0" smtClean="0"/>
              <a:t>(</a:t>
            </a:r>
            <a:r>
              <a:rPr lang="ja-JP" altLang="en-US" sz="2800" dirty="0" smtClean="0"/>
              <a:t>ミリオネアの</a:t>
            </a:r>
            <a:r>
              <a:rPr lang="en-US" altLang="ja-JP" sz="2800" dirty="0" smtClean="0"/>
              <a:t>FA</a:t>
            </a:r>
            <a:r>
              <a:rPr lang="ja-JP" altLang="en-US" sz="2800" dirty="0" smtClean="0"/>
              <a:t>後みたいな</a:t>
            </a:r>
            <a:r>
              <a:rPr lang="en-US" altLang="ja-JP" sz="2800" dirty="0" smtClean="0"/>
              <a:t>)</a:t>
            </a:r>
            <a:endParaRPr lang="ja-JP" altLang="en-US" sz="2800"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8146" y="1074725"/>
            <a:ext cx="3216499" cy="3216499"/>
          </a:xfrm>
          <a:prstGeom prst="rect">
            <a:avLst/>
          </a:prstGeom>
        </p:spPr>
      </p:pic>
    </p:spTree>
    <p:extLst>
      <p:ext uri="{BB962C8B-B14F-4D97-AF65-F5344CB8AC3E}">
        <p14:creationId xmlns:p14="http://schemas.microsoft.com/office/powerpoint/2010/main" val="2967448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80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就任</a:t>
            </a:r>
            <a:r>
              <a:rPr kumimoji="1" lang="en-US" altLang="ja-JP" dirty="0" smtClean="0"/>
              <a:t>0</a:t>
            </a:r>
            <a:r>
              <a:rPr kumimoji="1" lang="ja-JP" altLang="en-US" dirty="0" smtClean="0"/>
              <a:t>年目（</a:t>
            </a:r>
            <a:r>
              <a:rPr lang="ja-JP" altLang="en-US" dirty="0" smtClean="0"/>
              <a:t>プロローグ</a:t>
            </a:r>
            <a:r>
              <a:rPr kumimoji="1" lang="ja-JP" altLang="en-US" dirty="0" smtClean="0"/>
              <a:t>）</a:t>
            </a:r>
            <a:endParaRPr kumimoji="1" lang="ja-JP" altLang="en-US" dirty="0"/>
          </a:p>
        </p:txBody>
      </p:sp>
    </p:spTree>
    <p:extLst>
      <p:ext uri="{BB962C8B-B14F-4D97-AF65-F5344CB8AC3E}">
        <p14:creationId xmlns:p14="http://schemas.microsoft.com/office/powerpoint/2010/main" val="28591601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a:t>今回の構成で</a:t>
            </a:r>
            <a:r>
              <a:rPr lang="ja-JP" altLang="en-US" dirty="0" smtClean="0"/>
              <a:t>は</a:t>
            </a:r>
            <a:r>
              <a:rPr lang="ja-JP" altLang="en-US" dirty="0"/>
              <a:t>コスト</a:t>
            </a:r>
            <a:r>
              <a:rPr lang="ja-JP" altLang="en-US" dirty="0" smtClean="0"/>
              <a:t>削減目標が</a:t>
            </a:r>
            <a:r>
              <a:rPr lang="ja-JP" altLang="en-US" dirty="0"/>
              <a:t>達成されませんでした。</a:t>
            </a:r>
            <a:endParaRPr lang="en-US" altLang="ja-JP" dirty="0"/>
          </a:p>
          <a:p>
            <a:r>
              <a:rPr lang="ja-JP" altLang="en-US" dirty="0" smtClean="0"/>
              <a:t>火力</a:t>
            </a:r>
            <a:r>
              <a:rPr lang="ja-JP" altLang="en-US" dirty="0"/>
              <a:t>発電</a:t>
            </a:r>
            <a:r>
              <a:rPr lang="ja-JP" altLang="en-US" dirty="0" smtClean="0"/>
              <a:t>の</a:t>
            </a:r>
            <a:r>
              <a:rPr lang="ja-JP" altLang="en-US" dirty="0"/>
              <a:t>中</a:t>
            </a:r>
            <a:r>
              <a:rPr lang="ja-JP" altLang="en-US" dirty="0" smtClean="0"/>
              <a:t>で最も低コストなのは石炭火力発電です。</a:t>
            </a:r>
            <a:endParaRPr lang="en-US" altLang="ja-JP" dirty="0" smtClean="0"/>
          </a:p>
          <a:p>
            <a:r>
              <a:rPr lang="ja-JP" altLang="en-US" dirty="0" smtClean="0"/>
              <a:t>この点に気を付けてもう一度</a:t>
            </a:r>
            <a:r>
              <a:rPr lang="ja-JP" altLang="en-US" dirty="0"/>
              <a:t>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4218949261"/>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spTree>
    <p:extLst>
      <p:ext uri="{BB962C8B-B14F-4D97-AF65-F5344CB8AC3E}">
        <p14:creationId xmlns:p14="http://schemas.microsoft.com/office/powerpoint/2010/main" val="137642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1564692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（秘書）</a:t>
            </a:r>
            <a:endParaRPr lang="en-US" altLang="ja-JP" dirty="0" smtClean="0"/>
          </a:p>
          <a:p>
            <a:r>
              <a:rPr lang="ja-JP" altLang="en-US" dirty="0"/>
              <a:t>お疲れ様です、</a:t>
            </a:r>
            <a:r>
              <a:rPr lang="ja-JP" altLang="en-US" dirty="0" smtClean="0"/>
              <a:t>大臣！</a:t>
            </a:r>
            <a:endParaRPr lang="en-US" altLang="ja-JP" dirty="0"/>
          </a:p>
          <a:p>
            <a:r>
              <a:rPr lang="ja-JP" altLang="en-US" dirty="0" smtClean="0"/>
              <a:t>今回はコストを抑えるために、石炭火力の中でも最もコストのかからない</a:t>
            </a:r>
            <a:endParaRPr lang="en-US" altLang="ja-JP" dirty="0" smtClean="0"/>
          </a:p>
          <a:p>
            <a:r>
              <a:rPr lang="ja-JP" altLang="en-US" dirty="0" smtClean="0"/>
              <a:t>石炭火力を多く使用したのが良かったですね。</a:t>
            </a:r>
            <a:endParaRPr lang="en-US" altLang="ja-JP" dirty="0" smtClean="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ext uri="{D42A27DB-BD31-4B8C-83A1-F6EECF244321}">
                <p14:modId xmlns:p14="http://schemas.microsoft.com/office/powerpoint/2010/main" val="2851755399"/>
              </p:ext>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991140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a:t>大臣</a:t>
            </a:r>
            <a:r>
              <a:rPr lang="ja-JP" altLang="en-US" dirty="0" smtClean="0"/>
              <a:t>よ、世界では地球温暖化問題が深刻化しているらしい。</a:t>
            </a:r>
            <a:endParaRPr lang="en-US" altLang="ja-JP" dirty="0" smtClean="0"/>
          </a:p>
          <a:p>
            <a:r>
              <a:rPr lang="en-US" altLang="ja-JP" dirty="0" smtClean="0"/>
              <a:t>CO2</a:t>
            </a:r>
            <a:r>
              <a:rPr lang="ja-JP" altLang="en-US" dirty="0" smtClean="0"/>
              <a:t>排出量を抑えるように発電割合を決めてくれ。</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8" name="タイトル 1"/>
          <p:cNvSpPr txBox="1">
            <a:spLocks/>
          </p:cNvSpPr>
          <p:nvPr/>
        </p:nvSpPr>
        <p:spPr>
          <a:xfrm>
            <a:off x="125570" y="9203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ミッション</a:t>
            </a:r>
            <a:r>
              <a:rPr lang="en-US" altLang="ja-JP" sz="2800" dirty="0"/>
              <a:t>2</a:t>
            </a:r>
            <a:r>
              <a:rPr lang="en-US" altLang="ja-JP" sz="2800" dirty="0" smtClean="0"/>
              <a:t>(</a:t>
            </a:r>
            <a:r>
              <a:rPr lang="ja-JP" altLang="en-US" sz="2800" dirty="0" smtClean="0"/>
              <a:t>火力発電</a:t>
            </a:r>
            <a:r>
              <a:rPr lang="ja-JP" altLang="en-US" sz="2800" dirty="0"/>
              <a:t>②</a:t>
            </a:r>
            <a:r>
              <a:rPr lang="en-US" altLang="ja-JP" sz="2800" dirty="0" smtClean="0"/>
              <a:t>)</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9682" y="865762"/>
            <a:ext cx="3193961" cy="3193961"/>
          </a:xfrm>
          <a:prstGeom prst="rect">
            <a:avLst/>
          </a:prstGeom>
        </p:spPr>
      </p:pic>
    </p:spTree>
    <p:extLst>
      <p:ext uri="{BB962C8B-B14F-4D97-AF65-F5344CB8AC3E}">
        <p14:creationId xmlns:p14="http://schemas.microsoft.com/office/powerpoint/2010/main" val="178656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（大臣）</a:t>
            </a:r>
            <a:endParaRPr lang="en-US" altLang="ja-JP" dirty="0" smtClean="0"/>
          </a:p>
          <a:p>
            <a:r>
              <a:rPr lang="en-US" altLang="ja-JP" dirty="0" smtClean="0"/>
              <a:t>CO2</a:t>
            </a:r>
            <a:r>
              <a:rPr lang="ja-JP" altLang="en-US" dirty="0" smtClean="0"/>
              <a:t>排出量を少なく発電するにはどうしたらいいんだ</a:t>
            </a:r>
            <a:r>
              <a:rPr lang="en-US" altLang="ja-JP" dirty="0" smtClean="0"/>
              <a:t>…</a:t>
            </a:r>
          </a:p>
          <a:p>
            <a:endParaRPr lang="en-US" altLang="ja-JP" dirty="0"/>
          </a:p>
        </p:txBody>
      </p:sp>
      <p:sp>
        <p:nvSpPr>
          <p:cNvPr id="5" name="正方形/長方形 4"/>
          <p:cNvSpPr/>
          <p:nvPr/>
        </p:nvSpPr>
        <p:spPr>
          <a:xfrm>
            <a:off x="1331890"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241908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23840" y="2348987"/>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2402982" y="785611"/>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19" name="図 18"/>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Tree>
    <p:extLst>
      <p:ext uri="{BB962C8B-B14F-4D97-AF65-F5344CB8AC3E}">
        <p14:creationId xmlns:p14="http://schemas.microsoft.com/office/powerpoint/2010/main" val="1863897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1977457076"/>
              </p:ext>
            </p:extLst>
          </p:nvPr>
        </p:nvGraphicFramePr>
        <p:xfrm>
          <a:off x="2034862" y="4667628"/>
          <a:ext cx="6941712" cy="1069588"/>
        </p:xfrm>
        <a:graphic>
          <a:graphicData uri="http://schemas.openxmlformats.org/drawingml/2006/table">
            <a:tbl>
              <a:tblPr firstRow="1" bandRow="1">
                <a:tableStyleId>{5C22544A-7EE6-4342-B048-85BDC9FD1C3A}</a:tableStyleId>
              </a:tblPr>
              <a:tblGrid>
                <a:gridCol w="2313904"/>
                <a:gridCol w="2059740"/>
                <a:gridCol w="2568068"/>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557480184"/>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20" name="図 19"/>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2" name="図 21"/>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5918647" y="2555860"/>
            <a:ext cx="1264639" cy="803962"/>
          </a:xfrm>
          <a:prstGeom prst="rect">
            <a:avLst/>
          </a:prstGeom>
        </p:spPr>
      </p:pic>
      <p:pic>
        <p:nvPicPr>
          <p:cNvPr id="23" name="図 22"/>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7230142" y="2553712"/>
            <a:ext cx="1264639" cy="803962"/>
          </a:xfrm>
          <a:prstGeom prst="rect">
            <a:avLst/>
          </a:prstGeom>
        </p:spPr>
      </p:pic>
      <p:pic>
        <p:nvPicPr>
          <p:cNvPr id="30" name="図 2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970411" y="5205050"/>
            <a:ext cx="764087" cy="485749"/>
          </a:xfrm>
          <a:prstGeom prst="rect">
            <a:avLst/>
          </a:prstGeom>
        </p:spPr>
      </p:pic>
      <p:pic>
        <p:nvPicPr>
          <p:cNvPr id="32" name="図 3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809247" y="5214976"/>
            <a:ext cx="764087" cy="485749"/>
          </a:xfrm>
          <a:prstGeom prst="rect">
            <a:avLst/>
          </a:prstGeom>
        </p:spPr>
      </p:pic>
      <p:pic>
        <p:nvPicPr>
          <p:cNvPr id="33" name="図 3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632288" y="5214976"/>
            <a:ext cx="764087" cy="485749"/>
          </a:xfrm>
          <a:prstGeom prst="rect">
            <a:avLst/>
          </a:prstGeom>
        </p:spPr>
      </p:pic>
      <p:pic>
        <p:nvPicPr>
          <p:cNvPr id="24" name="図 23"/>
          <p:cNvPicPr>
            <a:picLocks noChangeAspect="1"/>
          </p:cNvPicPr>
          <p:nvPr/>
        </p:nvPicPr>
        <p:blipFill rotWithShape="1">
          <a:blip r:embed="rId4"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spTree>
    <p:extLst>
      <p:ext uri="{BB962C8B-B14F-4D97-AF65-F5344CB8AC3E}">
        <p14:creationId xmlns:p14="http://schemas.microsoft.com/office/powerpoint/2010/main" val="2633968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2419082" y="669702"/>
            <a:ext cx="850006" cy="3039414"/>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23840" y="2348987"/>
            <a:ext cx="858056" cy="810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2402982" y="785611"/>
            <a:ext cx="866106" cy="785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Tree>
    <p:extLst>
      <p:ext uri="{BB962C8B-B14F-4D97-AF65-F5344CB8AC3E}">
        <p14:creationId xmlns:p14="http://schemas.microsoft.com/office/powerpoint/2010/main" val="2447838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1418622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11" name="図 10"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8811" y="837460"/>
            <a:ext cx="3349566" cy="3349566"/>
          </a:xfrm>
          <a:prstGeom prst="rect">
            <a:avLst/>
          </a:prstGeom>
        </p:spPr>
      </p:pic>
    </p:spTree>
    <p:extLst>
      <p:ext uri="{BB962C8B-B14F-4D97-AF65-F5344CB8AC3E}">
        <p14:creationId xmlns:p14="http://schemas.microsoft.com/office/powerpoint/2010/main" val="387913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01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277" y="334851"/>
            <a:ext cx="10972800" cy="63235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993282" y="837127"/>
            <a:ext cx="9778284" cy="3528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背景（人がいっぱいいて歓声をあげている）</a:t>
            </a:r>
            <a:endParaRPr kumimoji="1" lang="ja-JP" altLang="en-US" dirty="0"/>
          </a:p>
        </p:txBody>
      </p:sp>
      <p:sp>
        <p:nvSpPr>
          <p:cNvPr id="10" name="正方形/長方形 9"/>
          <p:cNvSpPr/>
          <p:nvPr/>
        </p:nvSpPr>
        <p:spPr>
          <a:xfrm>
            <a:off x="993281" y="4580295"/>
            <a:ext cx="9778284" cy="1738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kumimoji="1" lang="en-US" altLang="ja-JP" dirty="0" smtClean="0"/>
          </a:p>
          <a:p>
            <a:r>
              <a:rPr kumimoji="1" lang="ja-JP" altLang="en-US" dirty="0" smtClean="0"/>
              <a:t>（アナウンス）</a:t>
            </a:r>
            <a:endParaRPr kumimoji="1" lang="en-US" altLang="ja-JP" dirty="0" smtClean="0"/>
          </a:p>
          <a:p>
            <a:r>
              <a:rPr lang="ja-JP" altLang="en-US" dirty="0" smtClean="0"/>
              <a:t>ただいま、第○代総理大臣が任命されました！</a:t>
            </a:r>
            <a:endParaRPr lang="en-US" altLang="ja-JP" dirty="0" smtClean="0"/>
          </a:p>
        </p:txBody>
      </p:sp>
      <p:sp>
        <p:nvSpPr>
          <p:cNvPr id="2" name="二等辺三角形 1"/>
          <p:cNvSpPr/>
          <p:nvPr/>
        </p:nvSpPr>
        <p:spPr>
          <a:xfrm rot="10800000">
            <a:off x="10320805" y="561104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10320805" y="5890229"/>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993282" y="824248"/>
            <a:ext cx="1788556" cy="61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Image</a:t>
            </a:r>
            <a:endParaRPr kumimoji="1" lang="ja-JP" altLang="en-US" dirty="0"/>
          </a:p>
        </p:txBody>
      </p:sp>
      <p:sp>
        <p:nvSpPr>
          <p:cNvPr id="4" name="正方形/長方形 3"/>
          <p:cNvSpPr/>
          <p:nvPr/>
        </p:nvSpPr>
        <p:spPr>
          <a:xfrm>
            <a:off x="993281" y="4584879"/>
            <a:ext cx="1943101"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String</a:t>
            </a:r>
            <a:r>
              <a:rPr kumimoji="1" lang="ja-JP" altLang="en-US" dirty="0" smtClean="0"/>
              <a:t>（コメント欄）</a:t>
            </a:r>
            <a:endParaRPr kumimoji="1" lang="ja-JP" altLang="en-US" dirty="0"/>
          </a:p>
        </p:txBody>
      </p:sp>
      <p:pic>
        <p:nvPicPr>
          <p:cNvPr id="5" name="図 4" descr="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62" y="921146"/>
            <a:ext cx="7857029" cy="3336300"/>
          </a:xfrm>
          <a:prstGeom prst="rect">
            <a:avLst/>
          </a:prstGeom>
        </p:spPr>
      </p:pic>
    </p:spTree>
    <p:extLst>
      <p:ext uri="{BB962C8B-B14F-4D97-AF65-F5344CB8AC3E}">
        <p14:creationId xmlns:p14="http://schemas.microsoft.com/office/powerpoint/2010/main" val="7313870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火力発電の中で比較的</a:t>
            </a:r>
            <a:r>
              <a:rPr lang="en-US" altLang="ja-JP" dirty="0"/>
              <a:t>CO2</a:t>
            </a:r>
            <a:r>
              <a:rPr lang="ja-JP" altLang="en-US" dirty="0"/>
              <a:t>排出量が少ないのは天然ガス火力発電です。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1514915606"/>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lnTlToBr w="12700" cap="flat" cmpd="sng" algn="ctr">
                      <a:noFill/>
                      <a:prstDash val="solid"/>
                      <a:round/>
                      <a:headEnd type="none" w="med" len="med"/>
                      <a:tailEnd type="none" w="med" len="med"/>
                    </a:lnTlToBr>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15" name="図 1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16" name="図 1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17" name="図 1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19" name="図 18"/>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0" name="図 19"/>
          <p:cNvPicPr>
            <a:picLocks noChangeAspect="1"/>
          </p:cNvPicPr>
          <p:nvPr/>
        </p:nvPicPr>
        <p:blipFill>
          <a:blip r:embed="rId3"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spTree>
    <p:extLst>
      <p:ext uri="{BB962C8B-B14F-4D97-AF65-F5344CB8AC3E}">
        <p14:creationId xmlns:p14="http://schemas.microsoft.com/office/powerpoint/2010/main" val="1684233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1304984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21" name="正方形/長方形 20"/>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a:t>
            </a:r>
            <a:r>
              <a:rPr lang="en-US" altLang="ja-JP" dirty="0"/>
              <a:t>CO2</a:t>
            </a:r>
            <a:r>
              <a:rPr lang="ja-JP" altLang="en-US" dirty="0"/>
              <a:t>排出量を抑えるために、石炭火力の中でも比較的</a:t>
            </a:r>
            <a:r>
              <a:rPr lang="en-US" altLang="ja-JP" dirty="0"/>
              <a:t>CO2</a:t>
            </a:r>
            <a:r>
              <a:rPr lang="ja-JP" altLang="en-US" dirty="0" err="1"/>
              <a:t>を排</a:t>
            </a:r>
            <a:r>
              <a:rPr lang="ja-JP" altLang="en-US" dirty="0"/>
              <a:t>出しない</a:t>
            </a:r>
            <a:endParaRPr lang="en-US" altLang="ja-JP" dirty="0"/>
          </a:p>
          <a:p>
            <a:r>
              <a:rPr lang="ja-JP" altLang="en-US" dirty="0"/>
              <a:t>天然ガス火力を多く使用したのが良かったですね。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成功</a:t>
            </a:r>
            <a:r>
              <a:rPr lang="ja-JP" altLang="en-US" sz="2800" dirty="0" smtClean="0"/>
              <a:t>パターン</a:t>
            </a:r>
            <a:endParaRPr lang="ja-JP" altLang="en-US" sz="2800" dirty="0"/>
          </a:p>
        </p:txBody>
      </p:sp>
      <p:graphicFrame>
        <p:nvGraphicFramePr>
          <p:cNvPr id="9" name="表 8"/>
          <p:cNvGraphicFramePr>
            <a:graphicFrameLocks noGrp="1"/>
          </p:cNvGraphicFramePr>
          <p:nvPr>
            <p:extLst>
              <p:ext uri="{D42A27DB-BD31-4B8C-83A1-F6EECF244321}">
                <p14:modId xmlns:p14="http://schemas.microsoft.com/office/powerpoint/2010/main" val="332320831"/>
              </p:ext>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lnTlToBr w="12700" cap="flat" cmpd="sng" algn="ctr">
                      <a:solidFill>
                        <a:schemeClr val="tx1"/>
                      </a:solidFill>
                      <a:prstDash val="solid"/>
                      <a:round/>
                      <a:headEnd type="none" w="med" len="med"/>
                      <a:tailEnd type="none" w="med" len="med"/>
                    </a:lnTlToBr>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15" name="図 1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16" name="図 15"/>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17" name="図 16"/>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19" name="図 18"/>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35059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a:p>
          <a:p>
            <a:r>
              <a:rPr lang="ja-JP" altLang="en-US" dirty="0" smtClean="0"/>
              <a:t>お、おい大臣よ</a:t>
            </a:r>
            <a:r>
              <a:rPr lang="en-US" altLang="ja-JP" dirty="0" smtClean="0"/>
              <a:t>…</a:t>
            </a:r>
            <a:r>
              <a:rPr lang="ja-JP" altLang="en-US" dirty="0" smtClean="0"/>
              <a:t>放射性</a:t>
            </a:r>
            <a:r>
              <a:rPr lang="ja-JP" altLang="en-US" dirty="0"/>
              <a:t>物質</a:t>
            </a:r>
            <a:r>
              <a:rPr lang="ja-JP" altLang="en-US" dirty="0" smtClean="0"/>
              <a:t>って知っておるかの？</a:t>
            </a:r>
            <a:endParaRPr lang="en-US" altLang="ja-JP" dirty="0" smtClean="0"/>
          </a:p>
          <a:p>
            <a:r>
              <a:rPr lang="ja-JP" altLang="en-US" dirty="0" smtClean="0"/>
              <a:t>原子力発電はものすごいパワーらしい！</a:t>
            </a:r>
            <a:endParaRPr lang="en-US" altLang="ja-JP" dirty="0" smtClean="0"/>
          </a:p>
          <a:p>
            <a:r>
              <a:rPr lang="ja-JP" altLang="en-US" dirty="0" smtClean="0"/>
              <a:t>ぜひと</a:t>
            </a:r>
            <a:r>
              <a:rPr lang="ja-JP" altLang="en-US" dirty="0"/>
              <a:t>も</a:t>
            </a:r>
            <a:r>
              <a:rPr lang="ja-JP" altLang="en-US" dirty="0" smtClean="0"/>
              <a:t>導入したいぞ</a:t>
            </a:r>
            <a:r>
              <a:rPr lang="en-US" altLang="ja-JP"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8" name="タイトル 1"/>
          <p:cNvSpPr txBox="1">
            <a:spLocks/>
          </p:cNvSpPr>
          <p:nvPr/>
        </p:nvSpPr>
        <p:spPr>
          <a:xfrm>
            <a:off x="125570" y="9203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ミッション</a:t>
            </a:r>
            <a:r>
              <a:rPr lang="en-US" altLang="ja-JP" sz="2800" dirty="0" smtClean="0"/>
              <a:t>3(</a:t>
            </a:r>
            <a:r>
              <a:rPr lang="ja-JP" altLang="en-US" sz="2800" dirty="0" smtClean="0"/>
              <a:t>原子力発電</a:t>
            </a:r>
            <a:r>
              <a:rPr lang="en-US" altLang="ja-JP" sz="2800" dirty="0" smtClean="0"/>
              <a:t>)</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373" y="776655"/>
            <a:ext cx="3289145" cy="3289145"/>
          </a:xfrm>
          <a:prstGeom prst="rect">
            <a:avLst/>
          </a:prstGeom>
        </p:spPr>
      </p:pic>
    </p:spTree>
    <p:extLst>
      <p:ext uri="{BB962C8B-B14F-4D97-AF65-F5344CB8AC3E}">
        <p14:creationId xmlns:p14="http://schemas.microsoft.com/office/powerpoint/2010/main" val="4132282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という事で、次</a:t>
            </a:r>
            <a:r>
              <a:rPr lang="ja-JP" altLang="en-US" dirty="0"/>
              <a:t>は原子力発電についても考えてみましょう</a:t>
            </a:r>
            <a:r>
              <a:rPr lang="ja-JP" altLang="en-US"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063" y="737149"/>
            <a:ext cx="3205766" cy="3205766"/>
          </a:xfrm>
          <a:prstGeom prst="rect">
            <a:avLst/>
          </a:prstGeom>
        </p:spPr>
      </p:pic>
    </p:spTree>
    <p:extLst>
      <p:ext uri="{BB962C8B-B14F-4D97-AF65-F5344CB8AC3E}">
        <p14:creationId xmlns:p14="http://schemas.microsoft.com/office/powerpoint/2010/main" val="183803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205788528"/>
              </p:ext>
            </p:extLst>
          </p:nvPr>
        </p:nvGraphicFramePr>
        <p:xfrm>
          <a:off x="2150772" y="4667628"/>
          <a:ext cx="6825802" cy="1604382"/>
        </p:xfrm>
        <a:graphic>
          <a:graphicData uri="http://schemas.openxmlformats.org/drawingml/2006/table">
            <a:tbl>
              <a:tblPr firstRow="1" bandRow="1">
                <a:tableStyleId>{5C22544A-7EE6-4342-B048-85BDC9FD1C3A}</a:tableStyleId>
              </a:tblPr>
              <a:tblGrid>
                <a:gridCol w="1094704"/>
                <a:gridCol w="1910366"/>
                <a:gridCol w="1910366"/>
                <a:gridCol w="1910366"/>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solidFill>
                        <a:schemeClr val="tx1"/>
                      </a:solid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2" name="図 2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918647" y="2555860"/>
            <a:ext cx="1264639" cy="803962"/>
          </a:xfrm>
          <a:prstGeom prst="rect">
            <a:avLst/>
          </a:prstGeom>
        </p:spPr>
      </p:pic>
      <p:pic>
        <p:nvPicPr>
          <p:cNvPr id="23" name="図 2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230142" y="2553712"/>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6099" y="5133471"/>
            <a:ext cx="628581" cy="628581"/>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750" y="5131321"/>
            <a:ext cx="628581" cy="628581"/>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6447" y="5144198"/>
            <a:ext cx="628581" cy="628581"/>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823961" y="5717089"/>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80622" y="5717089"/>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221688" y="5717089"/>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7794" y="5147223"/>
            <a:ext cx="628581" cy="628581"/>
          </a:xfrm>
          <a:prstGeom prst="rect">
            <a:avLst/>
          </a:prstGeom>
        </p:spPr>
      </p:pic>
    </p:spTree>
    <p:extLst>
      <p:ext uri="{BB962C8B-B14F-4D97-AF65-F5344CB8AC3E}">
        <p14:creationId xmlns:p14="http://schemas.microsoft.com/office/powerpoint/2010/main" val="393243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89" y="669924"/>
            <a:ext cx="580033" cy="3028616"/>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2232903" y="655745"/>
            <a:ext cx="600093" cy="3000926"/>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51751" y="2656036"/>
            <a:ext cx="546217" cy="554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2249470" y="827481"/>
            <a:ext cx="555615" cy="554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18" name="正方形/長方形 17"/>
          <p:cNvSpPr/>
          <p:nvPr/>
        </p:nvSpPr>
        <p:spPr>
          <a:xfrm>
            <a:off x="3097041" y="682534"/>
            <a:ext cx="600093" cy="3000926"/>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原子力</a:t>
            </a:r>
            <a:endParaRPr kumimoji="1" lang="ja-JP" altLang="en-US" dirty="0"/>
          </a:p>
        </p:txBody>
      </p:sp>
      <p:sp>
        <p:nvSpPr>
          <p:cNvPr id="19" name="円/楕円 18"/>
          <p:cNvSpPr/>
          <p:nvPr/>
        </p:nvSpPr>
        <p:spPr>
          <a:xfrm>
            <a:off x="3113608" y="1007795"/>
            <a:ext cx="555615" cy="554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25006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4293489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spTree>
    <p:extLst>
      <p:ext uri="{BB962C8B-B14F-4D97-AF65-F5344CB8AC3E}">
        <p14:creationId xmlns:p14="http://schemas.microsoft.com/office/powerpoint/2010/main" val="2077431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1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277" y="334851"/>
            <a:ext cx="10972800" cy="63235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993282" y="850006"/>
            <a:ext cx="9778284" cy="3528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　　　　　　　　　　　　　　　　　　　　　　　背景（人がいっぱいいて歓声をあげている）</a:t>
            </a:r>
            <a:endParaRPr kumimoji="1" lang="ja-JP" altLang="en-US" dirty="0"/>
          </a:p>
        </p:txBody>
      </p:sp>
      <p:sp>
        <p:nvSpPr>
          <p:cNvPr id="10" name="正方形/長方形 9"/>
          <p:cNvSpPr/>
          <p:nvPr/>
        </p:nvSpPr>
        <p:spPr>
          <a:xfrm>
            <a:off x="993281" y="4580295"/>
            <a:ext cx="9778284" cy="1738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kumimoji="1" lang="en-US" altLang="ja-JP" dirty="0" smtClean="0"/>
          </a:p>
          <a:p>
            <a:r>
              <a:rPr kumimoji="1" lang="en-US" altLang="ja-JP" dirty="0" smtClean="0"/>
              <a:t>(</a:t>
            </a:r>
            <a:r>
              <a:rPr kumimoji="1" lang="ja-JP" altLang="en-US" dirty="0" smtClean="0"/>
              <a:t>総理大臣</a:t>
            </a:r>
            <a:r>
              <a:rPr kumimoji="1" lang="en-US" altLang="ja-JP" dirty="0" smtClean="0"/>
              <a:t>)</a:t>
            </a:r>
          </a:p>
          <a:p>
            <a:r>
              <a:rPr lang="en-US" altLang="ja-JP" dirty="0" smtClean="0"/>
              <a:t>……</a:t>
            </a:r>
            <a:r>
              <a:rPr lang="ja-JP" altLang="en-US" dirty="0" smtClean="0"/>
              <a:t>続いては、我が国のエネルギーについてじゃ。</a:t>
            </a:r>
            <a:endParaRPr lang="en-US" altLang="ja-JP" dirty="0" smtClean="0"/>
          </a:p>
          <a:p>
            <a:r>
              <a:rPr lang="ja-JP" altLang="en-US" dirty="0" smtClean="0"/>
              <a:t>日々情勢が変わっていくこの分野を引っ張っていくには、若くフレッシュな視点が必要じゃ。</a:t>
            </a:r>
            <a:endParaRPr lang="en-US" altLang="ja-JP" dirty="0" smtClean="0"/>
          </a:p>
        </p:txBody>
      </p:sp>
      <p:sp>
        <p:nvSpPr>
          <p:cNvPr id="2" name="二等辺三角形 1"/>
          <p:cNvSpPr/>
          <p:nvPr/>
        </p:nvSpPr>
        <p:spPr>
          <a:xfrm rot="10800000">
            <a:off x="10320805" y="561104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10320805" y="5890229"/>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72367" y="1702724"/>
            <a:ext cx="2593569" cy="23909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総理</a:t>
            </a:r>
            <a:r>
              <a:rPr kumimoji="1" lang="en-US" altLang="ja-JP" dirty="0" smtClean="0"/>
              <a:t>Image</a:t>
            </a:r>
            <a:endParaRPr kumimoji="1" lang="ja-JP" altLang="en-US" dirty="0"/>
          </a:p>
        </p:txBody>
      </p:sp>
      <p:pic>
        <p:nvPicPr>
          <p:cNvPr id="5" name="図 4" descr="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762" y="869155"/>
            <a:ext cx="9754996" cy="3577087"/>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632" y="1464243"/>
            <a:ext cx="2902775" cy="2902775"/>
          </a:xfrm>
          <a:prstGeom prst="rect">
            <a:avLst/>
          </a:prstGeom>
        </p:spPr>
      </p:pic>
    </p:spTree>
    <p:extLst>
      <p:ext uri="{BB962C8B-B14F-4D97-AF65-F5344CB8AC3E}">
        <p14:creationId xmlns:p14="http://schemas.microsoft.com/office/powerpoint/2010/main" val="171468389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今回の構成ではコスト削減目標が達成されませんでした。</a:t>
            </a:r>
            <a:endParaRPr lang="en-US" altLang="ja-JP" dirty="0"/>
          </a:p>
          <a:p>
            <a:r>
              <a:rPr lang="ja-JP" altLang="en-US" dirty="0"/>
              <a:t>原子力発電は</a:t>
            </a:r>
            <a:r>
              <a:rPr lang="en-US" altLang="ja-JP" dirty="0"/>
              <a:t>CO2</a:t>
            </a:r>
            <a:r>
              <a:rPr lang="ja-JP" altLang="en-US" dirty="0"/>
              <a:t>排出量においては優秀ですが、導入費用はかなり高くなっています。</a:t>
            </a:r>
            <a:endParaRPr lang="en-US" altLang="ja-JP" dirty="0"/>
          </a:p>
          <a:p>
            <a:r>
              <a:rPr lang="ja-JP" altLang="en-US" dirty="0"/>
              <a:t>この点に気を付けてもう一度考えてみましょう</a:t>
            </a:r>
            <a:r>
              <a:rPr lang="ja-JP" altLang="en-US" dirty="0" smtClean="0"/>
              <a:t>。</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a:t>
            </a:r>
            <a:r>
              <a:rPr lang="ja-JP" altLang="en-US" sz="2800" dirty="0" smtClean="0"/>
              <a:t>コスト</a:t>
            </a:r>
            <a:r>
              <a:rPr lang="en-US" altLang="ja-JP" sz="2800" dirty="0" smtClean="0"/>
              <a:t>)</a:t>
            </a:r>
            <a:endParaRPr lang="ja-JP" altLang="en-US" sz="2800"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4" name="図 1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15" name="図 1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16" name="図 15"/>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19" name="図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spTree>
    <p:extLst>
      <p:ext uri="{BB962C8B-B14F-4D97-AF65-F5344CB8AC3E}">
        <p14:creationId xmlns:p14="http://schemas.microsoft.com/office/powerpoint/2010/main" val="2035028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石炭火力発電は低コストですが、</a:t>
            </a:r>
            <a:r>
              <a:rPr lang="en-US" altLang="ja-JP" dirty="0"/>
              <a:t>CO2</a:t>
            </a:r>
            <a:r>
              <a:rPr lang="ja-JP" altLang="en-US" dirty="0"/>
              <a:t>排出量がとても多い発電方法です。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(CO2)</a:t>
            </a:r>
            <a:endParaRPr lang="ja-JP" altLang="en-US" sz="2800"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0" name="図 1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21" name="図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22" name="図 2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23" name="図 2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4" name="図 23"/>
          <p:cNvPicPr>
            <a:picLocks noChangeAspect="1"/>
          </p:cNvPicPr>
          <p:nvPr/>
        </p:nvPicPr>
        <p:blipFill>
          <a:blip r:embed="rId5"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pic>
        <p:nvPicPr>
          <p:cNvPr id="25" name="図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spTree>
    <p:extLst>
      <p:ext uri="{BB962C8B-B14F-4D97-AF65-F5344CB8AC3E}">
        <p14:creationId xmlns:p14="http://schemas.microsoft.com/office/powerpoint/2010/main" val="2802372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2701677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今回は、コスト・</a:t>
            </a:r>
            <a:r>
              <a:rPr lang="en-US" altLang="ja-JP" dirty="0"/>
              <a:t>CO2</a:t>
            </a:r>
            <a:r>
              <a:rPr lang="ja-JP" altLang="en-US" dirty="0"/>
              <a:t>排出量ともに高性能の原子力発電を</a:t>
            </a:r>
            <a:endParaRPr lang="en-US" altLang="ja-JP" dirty="0"/>
          </a:p>
          <a:p>
            <a:r>
              <a:rPr lang="ja-JP" altLang="en-US" dirty="0"/>
              <a:t>大幅に導入したのが良かったですね。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3549028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先進国ではクリーンなエネルギーが注目されているらしいぞ！</a:t>
            </a:r>
            <a:endParaRPr lang="en-US" altLang="ja-JP" dirty="0" smtClean="0"/>
          </a:p>
          <a:p>
            <a:r>
              <a:rPr lang="ja-JP" altLang="en-US" dirty="0" smtClean="0"/>
              <a:t>少しお高いのが気になるがのう</a:t>
            </a:r>
            <a:r>
              <a:rPr lang="en-US" altLang="ja-JP" dirty="0" smtClean="0"/>
              <a:t>…</a:t>
            </a:r>
          </a:p>
          <a:p>
            <a:r>
              <a:rPr lang="ja-JP" altLang="en-US" dirty="0" smtClean="0"/>
              <a:t>いや、やはり我が国も太陽光発電を導入するんじゃ！</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8" name="タイトル 1"/>
          <p:cNvSpPr txBox="1">
            <a:spLocks/>
          </p:cNvSpPr>
          <p:nvPr/>
        </p:nvSpPr>
        <p:spPr>
          <a:xfrm>
            <a:off x="125570" y="9203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ミッション</a:t>
            </a:r>
            <a:r>
              <a:rPr lang="en-US" altLang="ja-JP" sz="2800" dirty="0"/>
              <a:t>4</a:t>
            </a:r>
            <a:r>
              <a:rPr lang="en-US" altLang="ja-JP" sz="2800" dirty="0" smtClean="0"/>
              <a:t>(</a:t>
            </a:r>
            <a:r>
              <a:rPr lang="ja-JP" altLang="en-US" sz="2800" dirty="0" smtClean="0"/>
              <a:t>太陽光発電</a:t>
            </a:r>
            <a:r>
              <a:rPr lang="en-US" altLang="ja-JP" sz="2800" dirty="0" smtClean="0"/>
              <a:t>)</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5478" y="875059"/>
            <a:ext cx="3154251" cy="3154251"/>
          </a:xfrm>
          <a:prstGeom prst="rect">
            <a:avLst/>
          </a:prstGeom>
        </p:spPr>
      </p:pic>
    </p:spTree>
    <p:extLst>
      <p:ext uri="{BB962C8B-B14F-4D97-AF65-F5344CB8AC3E}">
        <p14:creationId xmlns:p14="http://schemas.microsoft.com/office/powerpoint/2010/main" val="1739236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という事で、今度は</a:t>
            </a:r>
            <a:r>
              <a:rPr lang="ja-JP" altLang="en-US" dirty="0"/>
              <a:t>太陽光</a:t>
            </a:r>
            <a:r>
              <a:rPr lang="ja-JP" altLang="en-US" dirty="0" smtClean="0"/>
              <a:t>発電</a:t>
            </a:r>
            <a:r>
              <a:rPr lang="ja-JP" altLang="en-US" dirty="0"/>
              <a:t>についても考えてみましょう</a:t>
            </a:r>
            <a:r>
              <a:rPr lang="ja-JP" altLang="en-US"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550" y="861806"/>
            <a:ext cx="3090930" cy="3090930"/>
          </a:xfrm>
          <a:prstGeom prst="rect">
            <a:avLst/>
          </a:prstGeom>
        </p:spPr>
      </p:pic>
    </p:spTree>
    <p:extLst>
      <p:ext uri="{BB962C8B-B14F-4D97-AF65-F5344CB8AC3E}">
        <p14:creationId xmlns:p14="http://schemas.microsoft.com/office/powerpoint/2010/main" val="3087535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2702766720"/>
              </p:ext>
            </p:extLst>
          </p:nvPr>
        </p:nvGraphicFramePr>
        <p:xfrm>
          <a:off x="2073499" y="4667628"/>
          <a:ext cx="7353837" cy="1604382"/>
        </p:xfrm>
        <a:graphic>
          <a:graphicData uri="http://schemas.openxmlformats.org/drawingml/2006/table">
            <a:tbl>
              <a:tblPr firstRow="1" bandRow="1">
                <a:tableStyleId>{5C22544A-7EE6-4342-B048-85BDC9FD1C3A}</a:tableStyleId>
              </a:tblPr>
              <a:tblGrid>
                <a:gridCol w="801545"/>
                <a:gridCol w="1638073"/>
                <a:gridCol w="1638073"/>
                <a:gridCol w="1638073"/>
                <a:gridCol w="1638073"/>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c>
                  <a:txBody>
                    <a:bodyPr/>
                    <a:lstStyle/>
                    <a:p>
                      <a:pPr algn="ctr"/>
                      <a:r>
                        <a:rPr kumimoji="1" lang="ja-JP" altLang="en-US" dirty="0" smtClean="0"/>
                        <a:t>太陽光</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932220633"/>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lnTlToBr w="12700" cap="flat" cmpd="sng" algn="ctr">
                      <a:no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2" name="図 2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918647" y="2555860"/>
            <a:ext cx="1264639" cy="803962"/>
          </a:xfrm>
          <a:prstGeom prst="rect">
            <a:avLst/>
          </a:prstGeom>
        </p:spPr>
      </p:pic>
      <p:pic>
        <p:nvPicPr>
          <p:cNvPr id="23" name="図 2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230142" y="2553712"/>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274" y="5213253"/>
            <a:ext cx="558988" cy="558988"/>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135" y="5239633"/>
            <a:ext cx="558988" cy="558988"/>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006" y="5223553"/>
            <a:ext cx="558988" cy="558988"/>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73201" y="5729267"/>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588021" y="5736008"/>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72638" y="5749988"/>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655" y="5223553"/>
            <a:ext cx="558988" cy="558988"/>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159" y="5233085"/>
            <a:ext cx="558988" cy="558988"/>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0144" y="5223553"/>
            <a:ext cx="558988" cy="558988"/>
          </a:xfrm>
          <a:prstGeom prst="rect">
            <a:avLst/>
          </a:prstGeom>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66" y="5233085"/>
            <a:ext cx="558988" cy="558988"/>
          </a:xfrm>
          <a:prstGeom prst="rect">
            <a:avLst/>
          </a:prstGeom>
        </p:spPr>
      </p:pic>
    </p:spTree>
    <p:extLst>
      <p:ext uri="{BB962C8B-B14F-4D97-AF65-F5344CB8AC3E}">
        <p14:creationId xmlns:p14="http://schemas.microsoft.com/office/powerpoint/2010/main" val="1688352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711794"/>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1972501" y="711572"/>
            <a:ext cx="483692" cy="3000925"/>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23839" y="2628123"/>
            <a:ext cx="490394" cy="470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984314" y="897266"/>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26" name="正方形/長方形 25"/>
          <p:cNvSpPr/>
          <p:nvPr/>
        </p:nvSpPr>
        <p:spPr>
          <a:xfrm>
            <a:off x="3298524" y="710669"/>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太陽光</a:t>
            </a:r>
            <a:endParaRPr kumimoji="1" lang="ja-JP" altLang="en-US" dirty="0"/>
          </a:p>
        </p:txBody>
      </p:sp>
      <p:sp>
        <p:nvSpPr>
          <p:cNvPr id="27" name="正方形/長方形 26"/>
          <p:cNvSpPr/>
          <p:nvPr/>
        </p:nvSpPr>
        <p:spPr>
          <a:xfrm>
            <a:off x="2655452" y="709545"/>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原子力</a:t>
            </a:r>
            <a:endParaRPr kumimoji="1" lang="ja-JP" altLang="en-US" dirty="0"/>
          </a:p>
        </p:txBody>
      </p:sp>
      <p:sp>
        <p:nvSpPr>
          <p:cNvPr id="28" name="円/楕円 27"/>
          <p:cNvSpPr/>
          <p:nvPr/>
        </p:nvSpPr>
        <p:spPr>
          <a:xfrm>
            <a:off x="2653073" y="1314844"/>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3293921" y="839190"/>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38414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1062916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spTree>
    <p:extLst>
      <p:ext uri="{BB962C8B-B14F-4D97-AF65-F5344CB8AC3E}">
        <p14:creationId xmlns:p14="http://schemas.microsoft.com/office/powerpoint/2010/main" val="196825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277" y="334851"/>
            <a:ext cx="10972800" cy="63235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993282" y="837127"/>
            <a:ext cx="9778284" cy="3528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　　　　　　　　　　　　　　　　　　　　　　　背景（人がいっぱいいて歓声をあげている）</a:t>
            </a:r>
            <a:endParaRPr kumimoji="1" lang="ja-JP" altLang="en-US" dirty="0"/>
          </a:p>
        </p:txBody>
      </p:sp>
      <p:sp>
        <p:nvSpPr>
          <p:cNvPr id="10" name="正方形/長方形 9"/>
          <p:cNvSpPr/>
          <p:nvPr/>
        </p:nvSpPr>
        <p:spPr>
          <a:xfrm>
            <a:off x="993281" y="4606053"/>
            <a:ext cx="9778284" cy="1738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kumimoji="1" lang="en-US" altLang="ja-JP" dirty="0" smtClean="0"/>
          </a:p>
          <a:p>
            <a:r>
              <a:rPr kumimoji="1" lang="en-US" altLang="ja-JP" dirty="0" smtClean="0"/>
              <a:t>(</a:t>
            </a:r>
            <a:r>
              <a:rPr kumimoji="1" lang="ja-JP" altLang="en-US" dirty="0" smtClean="0"/>
              <a:t>総理大臣</a:t>
            </a:r>
            <a:r>
              <a:rPr kumimoji="1" lang="en-US" altLang="ja-JP" dirty="0" smtClean="0"/>
              <a:t>)</a:t>
            </a:r>
          </a:p>
          <a:p>
            <a:r>
              <a:rPr lang="ja-JP" altLang="en-US" dirty="0" smtClean="0"/>
              <a:t>という事で、我が国の新しいはつでん大臣には、</a:t>
            </a:r>
            <a:endParaRPr lang="en-US" altLang="ja-JP" dirty="0" smtClean="0"/>
          </a:p>
          <a:p>
            <a:r>
              <a:rPr lang="ja-JP" altLang="en-US" dirty="0" smtClean="0"/>
              <a:t>若手議員の中から○○△△君を任命する！</a:t>
            </a:r>
            <a:r>
              <a:rPr lang="en-US" altLang="ja-JP" dirty="0" smtClean="0"/>
              <a:t>(</a:t>
            </a:r>
            <a:r>
              <a:rPr lang="ja-JP" altLang="en-US" dirty="0" smtClean="0"/>
              <a:t>歓声の</a:t>
            </a:r>
            <a:r>
              <a:rPr lang="en-US" altLang="ja-JP" dirty="0" smtClean="0"/>
              <a:t>SE)</a:t>
            </a:r>
          </a:p>
        </p:txBody>
      </p:sp>
      <p:sp>
        <p:nvSpPr>
          <p:cNvPr id="2" name="二等辺三角形 1"/>
          <p:cNvSpPr/>
          <p:nvPr/>
        </p:nvSpPr>
        <p:spPr>
          <a:xfrm rot="10800000">
            <a:off x="10320805" y="561104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10320805" y="5890229"/>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993281" y="4584879"/>
            <a:ext cx="1943101"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String</a:t>
            </a:r>
            <a:r>
              <a:rPr kumimoji="1" lang="ja-JP" altLang="en-US" dirty="0" smtClean="0"/>
              <a:t>（コメント欄）</a:t>
            </a:r>
            <a:endParaRPr kumimoji="1" lang="ja-JP" altLang="en-US" dirty="0"/>
          </a:p>
        </p:txBody>
      </p:sp>
      <p:sp>
        <p:nvSpPr>
          <p:cNvPr id="12" name="正方形/長方形 11"/>
          <p:cNvSpPr/>
          <p:nvPr/>
        </p:nvSpPr>
        <p:spPr>
          <a:xfrm>
            <a:off x="1506827" y="1644452"/>
            <a:ext cx="2859109" cy="2449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総理</a:t>
            </a:r>
            <a:r>
              <a:rPr kumimoji="1" lang="en-US" altLang="ja-JP" dirty="0" smtClean="0"/>
              <a:t>Image</a:t>
            </a:r>
            <a:endParaRPr kumimoji="1" lang="ja-JP" altLang="en-US" dirty="0"/>
          </a:p>
        </p:txBody>
      </p:sp>
      <p:pic>
        <p:nvPicPr>
          <p:cNvPr id="13" name="図 12" descr="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53" y="814167"/>
            <a:ext cx="9779960" cy="3537589"/>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410" y="1402992"/>
            <a:ext cx="2849944" cy="2849944"/>
          </a:xfrm>
          <a:prstGeom prst="rect">
            <a:avLst/>
          </a:prstGeom>
        </p:spPr>
      </p:pic>
    </p:spTree>
    <p:extLst>
      <p:ext uri="{BB962C8B-B14F-4D97-AF65-F5344CB8AC3E}">
        <p14:creationId xmlns:p14="http://schemas.microsoft.com/office/powerpoint/2010/main" val="343310822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90349"/>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253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今回の構成ではコスト削減目標が達成されませんでした。</a:t>
            </a:r>
            <a:endParaRPr lang="en-US" altLang="ja-JP" dirty="0"/>
          </a:p>
          <a:p>
            <a:r>
              <a:rPr lang="ja-JP" altLang="en-US" dirty="0"/>
              <a:t>太陽光発電は</a:t>
            </a:r>
            <a:r>
              <a:rPr lang="en-US" altLang="ja-JP" dirty="0"/>
              <a:t>CO2</a:t>
            </a:r>
            <a:r>
              <a:rPr lang="ja-JP" altLang="en-US" dirty="0"/>
              <a:t>排出量においては優秀ですが、導入費用はかなり高くなっています。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3952149803"/>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4" name="図 1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15" name="図 1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16" name="図 15"/>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19" name="図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sp>
        <p:nvSpPr>
          <p:cNvPr id="20"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a:t>
            </a:r>
            <a:r>
              <a:rPr lang="ja-JP" altLang="en-US" sz="2800" dirty="0" smtClean="0"/>
              <a:t>コスト</a:t>
            </a:r>
            <a:r>
              <a:rPr lang="en-US" altLang="ja-JP" sz="2800" dirty="0" smtClean="0"/>
              <a:t>)</a:t>
            </a:r>
            <a:endParaRPr lang="ja-JP" altLang="en-US" sz="2800" dirty="0"/>
          </a:p>
        </p:txBody>
      </p:sp>
    </p:spTree>
    <p:extLst>
      <p:ext uri="{BB962C8B-B14F-4D97-AF65-F5344CB8AC3E}">
        <p14:creationId xmlns:p14="http://schemas.microsoft.com/office/powerpoint/2010/main" val="1622018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石炭火力発電は低コストですが、</a:t>
            </a:r>
            <a:r>
              <a:rPr lang="en-US" altLang="ja-JP" dirty="0"/>
              <a:t>CO2</a:t>
            </a:r>
            <a:r>
              <a:rPr lang="ja-JP" altLang="en-US" dirty="0"/>
              <a:t>排出量がとても多い発電方法です。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2709227462"/>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0" name="図 1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21" name="図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22" name="図 2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23" name="図 2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4" name="図 23"/>
          <p:cNvPicPr>
            <a:picLocks noChangeAspect="1"/>
          </p:cNvPicPr>
          <p:nvPr/>
        </p:nvPicPr>
        <p:blipFill>
          <a:blip r:embed="rId5"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pic>
        <p:nvPicPr>
          <p:cNvPr id="25" name="図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sp>
        <p:nvSpPr>
          <p:cNvPr id="26"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(CO2)</a:t>
            </a:r>
            <a:endParaRPr lang="ja-JP" altLang="en-US" sz="2800" dirty="0"/>
          </a:p>
        </p:txBody>
      </p:sp>
    </p:spTree>
    <p:extLst>
      <p:ext uri="{BB962C8B-B14F-4D97-AF65-F5344CB8AC3E}">
        <p14:creationId xmlns:p14="http://schemas.microsoft.com/office/powerpoint/2010/main" val="2987829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3547679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今回は、太陽光発電を導入するのに必要なコストを抑えるために</a:t>
            </a:r>
            <a:endParaRPr lang="en-US" altLang="ja-JP" dirty="0"/>
          </a:p>
          <a:p>
            <a:r>
              <a:rPr lang="ja-JP" altLang="en-US" dirty="0"/>
              <a:t>原子力や石炭火力を併用したのが良かったですね。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339235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a:t>大臣</a:t>
            </a:r>
            <a:r>
              <a:rPr lang="ja-JP" altLang="en-US" dirty="0" smtClean="0"/>
              <a:t>よ</a:t>
            </a:r>
            <a:r>
              <a:rPr lang="en-US" altLang="ja-JP" dirty="0" smtClean="0"/>
              <a:t>…</a:t>
            </a:r>
            <a:r>
              <a:rPr lang="ja-JP" altLang="en-US" dirty="0" smtClean="0"/>
              <a:t>これこそ私が思い描いていたエネルギー大国</a:t>
            </a:r>
            <a:r>
              <a:rPr lang="ja-JP" altLang="en-US" dirty="0"/>
              <a:t>じゃ</a:t>
            </a:r>
            <a:r>
              <a:rPr lang="ja-JP" altLang="en-US" dirty="0" smtClean="0"/>
              <a:t>！</a:t>
            </a:r>
            <a:endParaRPr lang="en-US" altLang="ja-JP" dirty="0" smtClean="0"/>
          </a:p>
          <a:p>
            <a:r>
              <a:rPr lang="ja-JP" altLang="en-US" dirty="0" smtClean="0"/>
              <a:t>よくやってくれた！これからもよろしく頼むよ。</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7" name="二等辺三角形 6"/>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641170" y="565872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sp>
        <p:nvSpPr>
          <p:cNvPr id="10" name="テキスト ボックス 9"/>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ここで残機減ってたら１回復するのもアリだと思う</a:t>
            </a:r>
            <a:endParaRPr kumimoji="1" lang="ja-JP" altLang="en-US" sz="1400" dirty="0">
              <a:solidFill>
                <a:srgbClr val="FF0000"/>
              </a:solidFill>
            </a:endParaRPr>
          </a:p>
        </p:txBody>
      </p:sp>
    </p:spTree>
    <p:extLst>
      <p:ext uri="{BB962C8B-B14F-4D97-AF65-F5344CB8AC3E}">
        <p14:creationId xmlns:p14="http://schemas.microsoft.com/office/powerpoint/2010/main" val="1550051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２年目：外交に立ち向かえ編</a:t>
            </a:r>
            <a:endParaRPr kumimoji="1" lang="ja-JP" altLang="en-US" dirty="0"/>
          </a:p>
        </p:txBody>
      </p:sp>
    </p:spTree>
    <p:extLst>
      <p:ext uri="{BB962C8B-B14F-4D97-AF65-F5344CB8AC3E}">
        <p14:creationId xmlns:p14="http://schemas.microsoft.com/office/powerpoint/2010/main" val="3737098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 name="正方形/長方形 2"/>
          <p:cNvSpPr/>
          <p:nvPr/>
        </p:nvSpPr>
        <p:spPr>
          <a:xfrm>
            <a:off x="1090947" y="4687911"/>
            <a:ext cx="10010105" cy="1674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このまま国は安定して発展していくかのように見えた</a:t>
            </a:r>
            <a:r>
              <a:rPr kumimoji="1" lang="en-US" altLang="ja-JP" dirty="0" smtClean="0"/>
              <a:t>…</a:t>
            </a:r>
          </a:p>
          <a:p>
            <a:r>
              <a:rPr lang="ja-JP" altLang="en-US" dirty="0"/>
              <a:t>大臣</a:t>
            </a:r>
            <a:r>
              <a:rPr lang="ja-JP" altLang="en-US" dirty="0" smtClean="0"/>
              <a:t>も、手に入れたばかりのボーナスのことを思い浮かべ、</a:t>
            </a:r>
            <a:endParaRPr lang="en-US" altLang="ja-JP" dirty="0" smtClean="0"/>
          </a:p>
          <a:p>
            <a:r>
              <a:rPr lang="ja-JP" altLang="en-US" dirty="0" smtClean="0"/>
              <a:t>バカンスでも楽しもうかと思いを馳せていた</a:t>
            </a:r>
            <a:r>
              <a:rPr lang="en-US" altLang="ja-JP" dirty="0" smtClean="0"/>
              <a:t>…</a:t>
            </a:r>
            <a:endParaRPr lang="en-US" altLang="ja-JP" dirty="0" smtClean="0"/>
          </a:p>
        </p:txBody>
      </p:sp>
      <p:sp>
        <p:nvSpPr>
          <p:cNvPr id="4" name="二等辺三角形 3"/>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rot="10800000">
            <a:off x="10641170" y="5694273"/>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gi01a2015013015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045" y="753666"/>
            <a:ext cx="10010692" cy="3740410"/>
          </a:xfrm>
          <a:prstGeom prst="rect">
            <a:avLst/>
          </a:prstGeom>
        </p:spPr>
      </p:pic>
    </p:spTree>
    <p:extLst>
      <p:ext uri="{BB962C8B-B14F-4D97-AF65-F5344CB8AC3E}">
        <p14:creationId xmlns:p14="http://schemas.microsoft.com/office/powerpoint/2010/main" val="3112323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090947" y="4687911"/>
            <a:ext cx="10010105" cy="1674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しかし</a:t>
            </a:r>
            <a:r>
              <a:rPr kumimoji="1" lang="en-US" altLang="ja-JP" dirty="0" smtClean="0"/>
              <a:t>…</a:t>
            </a:r>
          </a:p>
        </p:txBody>
      </p:sp>
      <p:sp>
        <p:nvSpPr>
          <p:cNvPr id="4" name="二等辺三角形 3"/>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rot="10800000">
            <a:off x="10641170" y="5694273"/>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200185" y="711794"/>
            <a:ext cx="9900866" cy="35271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1589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国会</a:t>
            </a:r>
            <a:r>
              <a:rPr lang="en-US" altLang="ja-JP" dirty="0" smtClean="0"/>
              <a:t>or</a:t>
            </a:r>
            <a:r>
              <a:rPr lang="ja-JP" altLang="en-US" dirty="0" smtClean="0"/>
              <a:t>会議室</a:t>
            </a:r>
            <a:r>
              <a:rPr kumimoji="1" lang="ja-JP" altLang="en-US" dirty="0" smtClean="0"/>
              <a:t>）</a:t>
            </a:r>
            <a:endParaRPr kumimoji="1" lang="en-US" altLang="ja-JP" dirty="0" smtClean="0"/>
          </a:p>
          <a:p>
            <a:pPr algn="ctr"/>
            <a:r>
              <a:rPr kumimoji="1" lang="ja-JP" altLang="en-US" dirty="0" smtClean="0"/>
              <a:t>使いまわしでも可</a:t>
            </a:r>
            <a:endParaRPr kumimoji="1" lang="ja-JP" altLang="en-US" dirty="0"/>
          </a:p>
        </p:txBody>
      </p:sp>
      <p:sp>
        <p:nvSpPr>
          <p:cNvPr id="4" name="正方形/長方形 3"/>
          <p:cNvSpPr/>
          <p:nvPr/>
        </p:nvSpPr>
        <p:spPr>
          <a:xfrm>
            <a:off x="1223493" y="4345213"/>
            <a:ext cx="9800823" cy="2119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大臣</a:t>
            </a:r>
            <a:r>
              <a:rPr lang="ja-JP" altLang="en-US" dirty="0" smtClean="0"/>
              <a:t>）</a:t>
            </a:r>
            <a:endParaRPr lang="en-US" altLang="ja-JP" dirty="0" smtClean="0"/>
          </a:p>
          <a:p>
            <a:r>
              <a:rPr lang="ja-JP" altLang="en-US" dirty="0" smtClean="0"/>
              <a:t>総理！</a:t>
            </a:r>
            <a:r>
              <a:rPr lang="ja-JP" altLang="en-US" dirty="0"/>
              <a:t>！</a:t>
            </a:r>
            <a:endParaRPr lang="en-US" altLang="ja-JP" dirty="0" smtClean="0"/>
          </a:p>
          <a:p>
            <a:r>
              <a:rPr lang="ja-JP" altLang="en-US" dirty="0" smtClean="0"/>
              <a:t>工場を動かすための電力が不足しています！</a:t>
            </a:r>
            <a:endParaRPr lang="en-US" altLang="ja-JP" dirty="0" smtClean="0"/>
          </a:p>
          <a:p>
            <a:r>
              <a:rPr lang="ja-JP" altLang="en-US" dirty="0" smtClean="0"/>
              <a:t>このままの電気代のままでは</a:t>
            </a:r>
            <a:r>
              <a:rPr lang="ja-JP" altLang="en-US" dirty="0"/>
              <a:t>赤字</a:t>
            </a:r>
            <a:r>
              <a:rPr lang="ja-JP" altLang="en-US" dirty="0" smtClean="0"/>
              <a:t>になってしまいます！！</a:t>
            </a:r>
            <a:endParaRPr lang="en-US" altLang="ja-JP" dirty="0" smtClean="0"/>
          </a:p>
          <a:p>
            <a:r>
              <a:rPr lang="ja-JP" altLang="en-US" dirty="0"/>
              <a:t>企業</a:t>
            </a:r>
            <a:r>
              <a:rPr lang="ja-JP" altLang="en-US" dirty="0" smtClean="0"/>
              <a:t>からも膨大な抗議が</a:t>
            </a:r>
            <a:r>
              <a:rPr lang="en-US" altLang="ja-JP" dirty="0" smtClean="0"/>
              <a:t>…</a:t>
            </a:r>
            <a:r>
              <a:rPr lang="ja-JP" altLang="en-US" dirty="0" smtClean="0"/>
              <a:t>っ</a:t>
            </a:r>
            <a:endParaRPr lang="en-US" altLang="ja-JP" dirty="0" smtClean="0"/>
          </a:p>
        </p:txBody>
      </p:sp>
      <p:sp>
        <p:nvSpPr>
          <p:cNvPr id="7" name="二等辺三角形 6"/>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641170" y="565872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social_a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070" y="334962"/>
            <a:ext cx="8274727" cy="3647154"/>
          </a:xfrm>
          <a:prstGeom prst="rect">
            <a:avLst/>
          </a:prstGeom>
        </p:spPr>
      </p:pic>
      <p:sp>
        <p:nvSpPr>
          <p:cNvPr id="10" name="正方形/長方形 9"/>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他の大臣</a:t>
            </a:r>
            <a:r>
              <a:rPr kumimoji="1" lang="ja-JP" altLang="en-US" dirty="0" smtClean="0"/>
              <a:t>の</a:t>
            </a:r>
            <a:r>
              <a:rPr kumimoji="1" lang="ja-JP" altLang="en-US" dirty="0" smtClean="0"/>
              <a:t>画像</a:t>
            </a:r>
            <a:endParaRPr kumimoji="1" lang="ja-JP" altLang="en-US" dirty="0"/>
          </a:p>
        </p:txBody>
      </p:sp>
    </p:spTree>
    <p:extLst>
      <p:ext uri="{BB962C8B-B14F-4D97-AF65-F5344CB8AC3E}">
        <p14:creationId xmlns:p14="http://schemas.microsoft.com/office/powerpoint/2010/main" val="2625337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277" y="334851"/>
            <a:ext cx="10972800" cy="63235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9" name="正方形/長方形 8"/>
          <p:cNvSpPr/>
          <p:nvPr/>
        </p:nvSpPr>
        <p:spPr>
          <a:xfrm>
            <a:off x="993282" y="837127"/>
            <a:ext cx="9778284" cy="3528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背景（人がいっぱいいて歓声をあげている）</a:t>
            </a:r>
            <a:endParaRPr kumimoji="1" lang="ja-JP" altLang="en-US" dirty="0"/>
          </a:p>
        </p:txBody>
      </p:sp>
      <p:sp>
        <p:nvSpPr>
          <p:cNvPr id="10" name="正方形/長方形 9"/>
          <p:cNvSpPr/>
          <p:nvPr/>
        </p:nvSpPr>
        <p:spPr>
          <a:xfrm>
            <a:off x="993281" y="4580295"/>
            <a:ext cx="9778284" cy="1738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kumimoji="1" lang="en-US" altLang="ja-JP" dirty="0" smtClean="0"/>
          </a:p>
          <a:p>
            <a:r>
              <a:rPr kumimoji="1" lang="ja-JP" altLang="en-US" dirty="0" smtClean="0"/>
              <a:t>これがつい２時間前の話。</a:t>
            </a:r>
            <a:endParaRPr lang="en-US" altLang="ja-JP" dirty="0" smtClean="0"/>
          </a:p>
        </p:txBody>
      </p:sp>
      <p:sp>
        <p:nvSpPr>
          <p:cNvPr id="2" name="二等辺三角形 1"/>
          <p:cNvSpPr/>
          <p:nvPr/>
        </p:nvSpPr>
        <p:spPr>
          <a:xfrm rot="10800000">
            <a:off x="10320805" y="561104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10320805" y="5890229"/>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993281" y="4584879"/>
            <a:ext cx="1943101"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String</a:t>
            </a:r>
            <a:r>
              <a:rPr kumimoji="1" lang="ja-JP" altLang="en-US" dirty="0" smtClean="0"/>
              <a:t>（コメント欄）</a:t>
            </a:r>
            <a:endParaRPr kumimoji="1" lang="ja-JP" altLang="en-US" dirty="0"/>
          </a:p>
        </p:txBody>
      </p:sp>
      <p:pic>
        <p:nvPicPr>
          <p:cNvPr id="12" name="図 11" descr="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53" y="814167"/>
            <a:ext cx="9779960" cy="3537589"/>
          </a:xfrm>
          <a:prstGeom prst="rect">
            <a:avLst/>
          </a:prstGeom>
        </p:spPr>
      </p:pic>
      <p:sp>
        <p:nvSpPr>
          <p:cNvPr id="5" name="正方形/長方形 4"/>
          <p:cNvSpPr/>
          <p:nvPr/>
        </p:nvSpPr>
        <p:spPr>
          <a:xfrm>
            <a:off x="460536" y="181438"/>
            <a:ext cx="2191036" cy="5443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23752414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国会</a:t>
            </a:r>
            <a:r>
              <a:rPr lang="en-US" altLang="ja-JP" dirty="0"/>
              <a:t>or</a:t>
            </a:r>
            <a:r>
              <a:rPr lang="ja-JP" altLang="en-US" dirty="0"/>
              <a:t>会議室）</a:t>
            </a:r>
            <a:endParaRPr lang="en-US" altLang="ja-JP" dirty="0"/>
          </a:p>
          <a:p>
            <a:pPr algn="ctr"/>
            <a:r>
              <a:rPr lang="ja-JP" altLang="en-US" dirty="0"/>
              <a:t>使いまわしでも可</a:t>
            </a:r>
          </a:p>
          <a:p>
            <a:pPr algn="ctr"/>
            <a:endParaRPr kumimoji="1" lang="en-US" altLang="ja-JP" dirty="0" smtClean="0"/>
          </a:p>
        </p:txBody>
      </p:sp>
      <p:sp>
        <p:nvSpPr>
          <p:cNvPr id="4" name="正方形/長方形 3"/>
          <p:cNvSpPr/>
          <p:nvPr/>
        </p:nvSpPr>
        <p:spPr>
          <a:xfrm>
            <a:off x="1223493" y="4345213"/>
            <a:ext cx="9800823" cy="2119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大臣の画像消える</a:t>
            </a:r>
            <a:endParaRPr lang="en-US" altLang="ja-JP" dirty="0" smtClean="0"/>
          </a:p>
          <a:p>
            <a:r>
              <a:rPr lang="ja-JP" altLang="en-US" dirty="0"/>
              <a:t>↓</a:t>
            </a:r>
            <a:endParaRPr lang="en-US" altLang="ja-JP" dirty="0" smtClean="0"/>
          </a:p>
          <a:p>
            <a:r>
              <a:rPr lang="ja-JP" altLang="en-US" dirty="0" smtClean="0"/>
              <a:t>（総理）</a:t>
            </a:r>
            <a:endParaRPr lang="en-US" altLang="ja-JP" dirty="0" smtClean="0"/>
          </a:p>
          <a:p>
            <a:r>
              <a:rPr lang="ja-JP" altLang="en-US" dirty="0" smtClean="0"/>
              <a:t>は</a:t>
            </a:r>
            <a:r>
              <a:rPr lang="ja-JP" altLang="en-US" dirty="0"/>
              <a:t>ぁ</a:t>
            </a:r>
            <a:r>
              <a:rPr lang="en-US" altLang="ja-JP" dirty="0" smtClean="0"/>
              <a:t>…</a:t>
            </a:r>
            <a:r>
              <a:rPr lang="ja-JP" altLang="en-US" dirty="0" smtClean="0"/>
              <a:t>至急、対応策を考えねば</a:t>
            </a:r>
            <a:r>
              <a:rPr lang="en-US" altLang="ja-JP" dirty="0" smtClean="0"/>
              <a:t>…</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sp>
        <p:nvSpPr>
          <p:cNvPr id="7" name="二等辺三角形 6"/>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p:cNvSpPr/>
          <p:nvPr/>
        </p:nvSpPr>
        <p:spPr>
          <a:xfrm rot="10800000">
            <a:off x="10641170" y="565872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social_a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070" y="334962"/>
            <a:ext cx="8274727" cy="3647154"/>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415" y="795978"/>
            <a:ext cx="3193961" cy="3193961"/>
          </a:xfrm>
          <a:prstGeom prst="rect">
            <a:avLst/>
          </a:prstGeom>
        </p:spPr>
      </p:pic>
    </p:spTree>
    <p:extLst>
      <p:ext uri="{BB962C8B-B14F-4D97-AF65-F5344CB8AC3E}">
        <p14:creationId xmlns:p14="http://schemas.microsoft.com/office/powerpoint/2010/main" val="4071476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着任</a:t>
            </a:r>
            <a:r>
              <a:rPr lang="en-US" altLang="ja-JP" dirty="0" smtClean="0"/>
              <a:t>2</a:t>
            </a:r>
            <a:r>
              <a:rPr lang="ja-JP" altLang="en-US" dirty="0" smtClean="0"/>
              <a:t>年目ハードル</a:t>
            </a:r>
            <a:r>
              <a:rPr lang="en-US" altLang="ja-JP" dirty="0" smtClean="0"/>
              <a:t>5</a:t>
            </a:r>
          </a:p>
          <a:p>
            <a:r>
              <a:rPr lang="ja-JP" altLang="en-US" dirty="0" smtClean="0"/>
              <a:t>（総理）</a:t>
            </a:r>
            <a:endParaRPr lang="en-US" altLang="ja-JP" dirty="0" smtClean="0"/>
          </a:p>
          <a:p>
            <a:r>
              <a:rPr lang="ja-JP" altLang="en-US" dirty="0" smtClean="0"/>
              <a:t>というわけで大臣よ、</a:t>
            </a:r>
            <a:endParaRPr lang="en-US" altLang="ja-JP" dirty="0" smtClean="0"/>
          </a:p>
          <a:p>
            <a:r>
              <a:rPr lang="ja-JP" altLang="en-US" dirty="0" smtClean="0"/>
              <a:t>電気代を○○まで引き下げてくれ！！絶対じゃ</a:t>
            </a:r>
            <a:r>
              <a:rPr lang="ja-JP" altLang="en-US" dirty="0" err="1" smtClean="0"/>
              <a:t>ぞ！？</a:t>
            </a:r>
            <a:r>
              <a:rPr lang="ja-JP" altLang="en-US" dirty="0" smtClean="0"/>
              <a:t>！？</a:t>
            </a:r>
            <a:endParaRPr lang="en-US" altLang="ja-JP" dirty="0" smtClean="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127" y="712950"/>
            <a:ext cx="3252989" cy="3252989"/>
          </a:xfrm>
          <a:prstGeom prst="rect">
            <a:avLst/>
          </a:prstGeom>
        </p:spPr>
      </p:pic>
    </p:spTree>
    <p:extLst>
      <p:ext uri="{BB962C8B-B14F-4D97-AF65-F5344CB8AC3E}">
        <p14:creationId xmlns:p14="http://schemas.microsoft.com/office/powerpoint/2010/main" val="1315066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という事で、今度は発電コスト</a:t>
            </a:r>
            <a:r>
              <a:rPr lang="ja-JP" altLang="en-US" dirty="0" smtClean="0"/>
              <a:t>の</a:t>
            </a:r>
            <a:r>
              <a:rPr lang="ja-JP" altLang="en-US" dirty="0" smtClean="0"/>
              <a:t>大幅な</a:t>
            </a:r>
            <a:r>
              <a:rPr lang="ja-JP" altLang="en-US" dirty="0" smtClean="0"/>
              <a:t>削減</a:t>
            </a:r>
            <a:r>
              <a:rPr lang="ja-JP" altLang="en-US" dirty="0" smtClean="0"/>
              <a:t>について考えて</a:t>
            </a:r>
            <a:r>
              <a:rPr lang="ja-JP" altLang="en-US" dirty="0"/>
              <a:t>みましょう</a:t>
            </a:r>
            <a:r>
              <a:rPr lang="ja-JP" altLang="en-US"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550" y="861806"/>
            <a:ext cx="3090930" cy="3090930"/>
          </a:xfrm>
          <a:prstGeom prst="rect">
            <a:avLst/>
          </a:prstGeom>
        </p:spPr>
      </p:pic>
    </p:spTree>
    <p:extLst>
      <p:ext uri="{BB962C8B-B14F-4D97-AF65-F5344CB8AC3E}">
        <p14:creationId xmlns:p14="http://schemas.microsoft.com/office/powerpoint/2010/main" val="3581651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4019556486"/>
              </p:ext>
            </p:extLst>
          </p:nvPr>
        </p:nvGraphicFramePr>
        <p:xfrm>
          <a:off x="2073499" y="4667628"/>
          <a:ext cx="7353837" cy="1604382"/>
        </p:xfrm>
        <a:graphic>
          <a:graphicData uri="http://schemas.openxmlformats.org/drawingml/2006/table">
            <a:tbl>
              <a:tblPr firstRow="1" bandRow="1">
                <a:tableStyleId>{5C22544A-7EE6-4342-B048-85BDC9FD1C3A}</a:tableStyleId>
              </a:tblPr>
              <a:tblGrid>
                <a:gridCol w="801545"/>
                <a:gridCol w="1638073"/>
                <a:gridCol w="1638073"/>
                <a:gridCol w="1638073"/>
                <a:gridCol w="1638073"/>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c>
                  <a:txBody>
                    <a:bodyPr/>
                    <a:lstStyle/>
                    <a:p>
                      <a:pPr algn="ctr"/>
                      <a:r>
                        <a:rPr kumimoji="1" lang="ja-JP" altLang="en-US" dirty="0" smtClean="0"/>
                        <a:t>太陽光</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3154951328"/>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no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2" name="図 2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918647" y="2555860"/>
            <a:ext cx="1264639" cy="803962"/>
          </a:xfrm>
          <a:prstGeom prst="rect">
            <a:avLst/>
          </a:prstGeom>
        </p:spPr>
      </p:pic>
      <p:pic>
        <p:nvPicPr>
          <p:cNvPr id="23" name="図 2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230142" y="2553712"/>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274" y="5213253"/>
            <a:ext cx="558988" cy="558988"/>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135" y="5239633"/>
            <a:ext cx="558988" cy="558988"/>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006" y="5223553"/>
            <a:ext cx="558988" cy="558988"/>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73201" y="5729267"/>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588021" y="5736008"/>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72638" y="5749988"/>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655" y="5223553"/>
            <a:ext cx="558988" cy="558988"/>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159" y="5233085"/>
            <a:ext cx="558988" cy="558988"/>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0144" y="5223553"/>
            <a:ext cx="558988" cy="558988"/>
          </a:xfrm>
          <a:prstGeom prst="rect">
            <a:avLst/>
          </a:prstGeom>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66" y="5233085"/>
            <a:ext cx="558988" cy="558988"/>
          </a:xfrm>
          <a:prstGeom prst="rect">
            <a:avLst/>
          </a:prstGeom>
        </p:spPr>
      </p:pic>
    </p:spTree>
    <p:extLst>
      <p:ext uri="{BB962C8B-B14F-4D97-AF65-F5344CB8AC3E}">
        <p14:creationId xmlns:p14="http://schemas.microsoft.com/office/powerpoint/2010/main" val="3041349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711794"/>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1972501" y="711572"/>
            <a:ext cx="483692" cy="3000925"/>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323839" y="2628123"/>
            <a:ext cx="490394" cy="470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984314" y="897266"/>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26" name="正方形/長方形 25"/>
          <p:cNvSpPr/>
          <p:nvPr/>
        </p:nvSpPr>
        <p:spPr>
          <a:xfrm>
            <a:off x="3298524" y="710669"/>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太陽光</a:t>
            </a:r>
            <a:endParaRPr kumimoji="1" lang="ja-JP" altLang="en-US" dirty="0"/>
          </a:p>
        </p:txBody>
      </p:sp>
      <p:sp>
        <p:nvSpPr>
          <p:cNvPr id="27" name="正方形/長方形 26"/>
          <p:cNvSpPr/>
          <p:nvPr/>
        </p:nvSpPr>
        <p:spPr>
          <a:xfrm>
            <a:off x="2655452" y="709545"/>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原子力</a:t>
            </a:r>
            <a:endParaRPr kumimoji="1" lang="ja-JP" altLang="en-US" dirty="0"/>
          </a:p>
        </p:txBody>
      </p:sp>
      <p:sp>
        <p:nvSpPr>
          <p:cNvPr id="28" name="円/楕円 27"/>
          <p:cNvSpPr/>
          <p:nvPr/>
        </p:nvSpPr>
        <p:spPr>
          <a:xfrm>
            <a:off x="2653073" y="1314844"/>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3293921" y="839190"/>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85556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3806649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spTree>
    <p:extLst>
      <p:ext uri="{BB962C8B-B14F-4D97-AF65-F5344CB8AC3E}">
        <p14:creationId xmlns:p14="http://schemas.microsoft.com/office/powerpoint/2010/main" val="250161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62435"/>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79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今回の構成ではコスト削減目標が達成されませんでした。</a:t>
            </a:r>
            <a:endParaRPr lang="en-US" altLang="ja-JP" dirty="0"/>
          </a:p>
          <a:p>
            <a:r>
              <a:rPr lang="ja-JP" altLang="en-US" dirty="0"/>
              <a:t>太陽光発電は</a:t>
            </a:r>
            <a:r>
              <a:rPr lang="en-US" altLang="ja-JP" dirty="0"/>
              <a:t>CO2</a:t>
            </a:r>
            <a:r>
              <a:rPr lang="ja-JP" altLang="en-US" dirty="0"/>
              <a:t>排出量においては優秀ですが、導入費用はかなり高くなっています。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3516997989"/>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4" name="図 1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15" name="図 1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16" name="図 15"/>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19" name="図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sp>
        <p:nvSpPr>
          <p:cNvPr id="20"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a:t>
            </a:r>
            <a:r>
              <a:rPr lang="ja-JP" altLang="en-US" sz="2800" dirty="0" smtClean="0"/>
              <a:t>コスト</a:t>
            </a:r>
            <a:r>
              <a:rPr lang="en-US" altLang="ja-JP" sz="2800" dirty="0" smtClean="0"/>
              <a:t>)</a:t>
            </a:r>
            <a:endParaRPr lang="ja-JP" altLang="en-US" sz="2800" dirty="0"/>
          </a:p>
        </p:txBody>
      </p:sp>
    </p:spTree>
    <p:extLst>
      <p:ext uri="{BB962C8B-B14F-4D97-AF65-F5344CB8AC3E}">
        <p14:creationId xmlns:p14="http://schemas.microsoft.com/office/powerpoint/2010/main" val="1675402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石炭火力発電は低コストですが、</a:t>
            </a:r>
            <a:r>
              <a:rPr lang="en-US" altLang="ja-JP" dirty="0"/>
              <a:t>CO2</a:t>
            </a:r>
            <a:r>
              <a:rPr lang="ja-JP" altLang="en-US" dirty="0"/>
              <a:t>排出量がとても多い発電方法です。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2321838093"/>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0" name="図 1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21" name="図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22" name="図 2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23" name="図 2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4" name="図 23"/>
          <p:cNvPicPr>
            <a:picLocks noChangeAspect="1"/>
          </p:cNvPicPr>
          <p:nvPr/>
        </p:nvPicPr>
        <p:blipFill>
          <a:blip r:embed="rId5"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pic>
        <p:nvPicPr>
          <p:cNvPr id="25" name="図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sp>
        <p:nvSpPr>
          <p:cNvPr id="26"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(CO2)</a:t>
            </a:r>
            <a:endParaRPr lang="ja-JP" altLang="en-US" sz="2800" dirty="0"/>
          </a:p>
        </p:txBody>
      </p:sp>
    </p:spTree>
    <p:extLst>
      <p:ext uri="{BB962C8B-B14F-4D97-AF65-F5344CB8AC3E}">
        <p14:creationId xmlns:p14="http://schemas.microsoft.com/office/powerpoint/2010/main" val="191461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02277" y="334851"/>
            <a:ext cx="10972800" cy="632352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 name="正方形/長方形 2"/>
          <p:cNvSpPr/>
          <p:nvPr/>
        </p:nvSpPr>
        <p:spPr>
          <a:xfrm>
            <a:off x="1382940" y="4699713"/>
            <a:ext cx="9251261" cy="1566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僕の名前は○○△△。とある小さな国で去年から国会議員を務めている。</a:t>
            </a:r>
            <a:endParaRPr kumimoji="1" lang="en-US" altLang="ja-JP" dirty="0" smtClean="0"/>
          </a:p>
          <a:p>
            <a:endParaRPr lang="en-US" altLang="ja-JP" dirty="0" smtClean="0"/>
          </a:p>
          <a:p>
            <a:r>
              <a:rPr lang="ja-JP" altLang="en-US" dirty="0" smtClean="0"/>
              <a:t>そして</a:t>
            </a:r>
            <a:r>
              <a:rPr lang="ja-JP" altLang="en-US" dirty="0"/>
              <a:t>何故かこの国のはつでん大臣に任命されてしまった</a:t>
            </a:r>
            <a:r>
              <a:rPr lang="ja-JP" altLang="en-US" dirty="0" smtClean="0"/>
              <a:t>。</a:t>
            </a:r>
            <a:endParaRPr lang="en-US" altLang="ja-JP" dirty="0"/>
          </a:p>
        </p:txBody>
      </p:sp>
      <p:sp>
        <p:nvSpPr>
          <p:cNvPr id="4" name="二等辺三角形 3"/>
          <p:cNvSpPr/>
          <p:nvPr/>
        </p:nvSpPr>
        <p:spPr>
          <a:xfrm rot="10800000">
            <a:off x="9957344" y="5419997"/>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rot="10800000">
            <a:off x="9957343" y="5722186"/>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81608" y="851362"/>
            <a:ext cx="9238638" cy="3656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kumimoji="1" lang="ja-JP" altLang="en-US" dirty="0" smtClean="0"/>
              <a:t>背景</a:t>
            </a:r>
            <a:r>
              <a:rPr kumimoji="1" lang="ja-JP" altLang="en-US" dirty="0" smtClean="0"/>
              <a:t>（</a:t>
            </a:r>
            <a:r>
              <a:rPr lang="ja-JP" altLang="en-US" dirty="0" smtClean="0"/>
              <a:t>総理官邸</a:t>
            </a:r>
            <a:r>
              <a:rPr kumimoji="1" lang="ja-JP" altLang="en-US" dirty="0" smtClean="0"/>
              <a:t>）</a:t>
            </a:r>
            <a:endParaRPr kumimoji="1" lang="ja-JP" altLang="en-US" dirty="0"/>
          </a:p>
        </p:txBody>
      </p:sp>
      <p:pic>
        <p:nvPicPr>
          <p:cNvPr id="6" name="図 5"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50" y="883441"/>
            <a:ext cx="9157470" cy="3610633"/>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534" y="1376164"/>
            <a:ext cx="2944030" cy="2944030"/>
          </a:xfrm>
          <a:prstGeom prst="rect">
            <a:avLst/>
          </a:prstGeom>
        </p:spPr>
      </p:pic>
    </p:spTree>
    <p:extLst>
      <p:ext uri="{BB962C8B-B14F-4D97-AF65-F5344CB8AC3E}">
        <p14:creationId xmlns:p14="http://schemas.microsoft.com/office/powerpoint/2010/main" val="3193661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3051268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今回は、太陽光発電を導入するのに必要なコストを抑えるために</a:t>
            </a:r>
            <a:endParaRPr lang="en-US" altLang="ja-JP" dirty="0"/>
          </a:p>
          <a:p>
            <a:r>
              <a:rPr lang="ja-JP" altLang="en-US" dirty="0"/>
              <a:t>原子力や石炭火力を併用したのが良かったですね。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3976176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背景（海外の会議の場）他と同じでも可</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（異国の総理）</a:t>
            </a:r>
            <a:endParaRPr lang="en-US" altLang="ja-JP" dirty="0" smtClean="0"/>
          </a:p>
          <a:p>
            <a:r>
              <a:rPr lang="en-US" altLang="ja-JP" dirty="0" smtClean="0"/>
              <a:t>Hey,</a:t>
            </a:r>
            <a:r>
              <a:rPr lang="ja-JP" altLang="en-US" dirty="0" smtClean="0"/>
              <a:t>総理！</a:t>
            </a:r>
            <a:endParaRPr lang="en-US" altLang="ja-JP" dirty="0" smtClean="0"/>
          </a:p>
          <a:p>
            <a:r>
              <a:rPr lang="ja-JP" altLang="en-US" dirty="0" smtClean="0"/>
              <a:t>お</a:t>
            </a:r>
            <a:r>
              <a:rPr lang="ja-JP" altLang="en-US" dirty="0"/>
              <a:t>宅</a:t>
            </a:r>
            <a:r>
              <a:rPr lang="ja-JP" altLang="en-US" dirty="0" smtClean="0"/>
              <a:t>の国、</a:t>
            </a:r>
            <a:r>
              <a:rPr lang="en-US" altLang="ja-JP" dirty="0" smtClean="0"/>
              <a:t>CO2</a:t>
            </a:r>
            <a:r>
              <a:rPr lang="ja-JP" altLang="en-US" dirty="0" smtClean="0"/>
              <a:t>出しすぎなんじゃない</a:t>
            </a:r>
            <a:r>
              <a:rPr lang="ja-JP" altLang="en-US" dirty="0"/>
              <a:t>ノ</a:t>
            </a:r>
            <a:r>
              <a:rPr lang="ja-JP" altLang="en-US" dirty="0" smtClean="0"/>
              <a:t>？？</a:t>
            </a:r>
            <a:endParaRPr lang="en-US" altLang="ja-JP" dirty="0" smtClean="0"/>
          </a:p>
          <a:p>
            <a:r>
              <a:rPr lang="ja-JP" altLang="en-US" dirty="0" smtClean="0"/>
              <a:t>もっと環境問題について考えてクダサーイ！</a:t>
            </a:r>
            <a:endParaRPr lang="en-US" altLang="ja-JP" dirty="0" smtClean="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18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09" y="534460"/>
            <a:ext cx="9352972" cy="3553990"/>
          </a:xfrm>
          <a:prstGeom prst="rect">
            <a:avLst/>
          </a:prstGeom>
        </p:spPr>
      </p:pic>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異国</a:t>
            </a:r>
            <a:r>
              <a:rPr lang="ja-JP" altLang="en-US" dirty="0" smtClean="0"/>
              <a:t>の総理</a:t>
            </a:r>
            <a:r>
              <a:rPr kumimoji="1" lang="ja-JP" altLang="en-US" dirty="0" smtClean="0"/>
              <a:t>の画像</a:t>
            </a:r>
            <a:endParaRPr kumimoji="1" lang="ja-JP" altLang="en-US" dirty="0"/>
          </a:p>
        </p:txBody>
      </p:sp>
    </p:spTree>
    <p:extLst>
      <p:ext uri="{BB962C8B-B14F-4D97-AF65-F5344CB8AC3E}">
        <p14:creationId xmlns:p14="http://schemas.microsoft.com/office/powerpoint/2010/main" val="3245473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ハードル</a:t>
            </a:r>
            <a:r>
              <a:rPr lang="en-US" altLang="ja-JP" dirty="0" smtClean="0"/>
              <a:t>6</a:t>
            </a:r>
          </a:p>
          <a:p>
            <a:r>
              <a:rPr lang="ja-JP" altLang="en-US" dirty="0" smtClean="0"/>
              <a:t>（総理）</a:t>
            </a:r>
            <a:endParaRPr lang="en-US" altLang="ja-JP" dirty="0" smtClean="0"/>
          </a:p>
          <a:p>
            <a:r>
              <a:rPr lang="ja-JP" altLang="en-US" dirty="0" smtClean="0"/>
              <a:t>何も考えずにただ電気を作り出すだけでは、</a:t>
            </a:r>
            <a:endParaRPr lang="en-US" altLang="ja-JP" dirty="0" smtClean="0"/>
          </a:p>
          <a:p>
            <a:r>
              <a:rPr lang="ja-JP" altLang="en-US" dirty="0" smtClean="0"/>
              <a:t>今後この国は外交で生き残っていけないな</a:t>
            </a:r>
            <a:r>
              <a:rPr lang="en-US" altLang="ja-JP" dirty="0" smtClean="0"/>
              <a:t>…</a:t>
            </a:r>
          </a:p>
          <a:p>
            <a:r>
              <a:rPr lang="ja-JP" altLang="en-US" dirty="0" smtClean="0"/>
              <a:t>環境</a:t>
            </a:r>
            <a:r>
              <a:rPr lang="ja-JP" altLang="en-US" dirty="0"/>
              <a:t>問題</a:t>
            </a:r>
            <a:r>
              <a:rPr lang="ja-JP" altLang="en-US" dirty="0" smtClean="0"/>
              <a:t>を配慮して</a:t>
            </a:r>
            <a:r>
              <a:rPr lang="en-US" altLang="ja-JP" dirty="0" smtClean="0"/>
              <a:t>CO2</a:t>
            </a:r>
            <a:r>
              <a:rPr lang="ja-JP" altLang="en-US" dirty="0" smtClean="0"/>
              <a:t>排出量を○○</a:t>
            </a:r>
            <a:r>
              <a:rPr lang="en-US" altLang="ja-JP" dirty="0" smtClean="0"/>
              <a:t>Kg</a:t>
            </a:r>
            <a:r>
              <a:rPr lang="ja-JP" altLang="en-US" dirty="0" smtClean="0"/>
              <a:t>以内で発電してはくれないか？</a:t>
            </a:r>
            <a:endParaRPr lang="en-US" altLang="ja-JP" dirty="0" smtClean="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549" y="754109"/>
            <a:ext cx="3193961" cy="3193961"/>
          </a:xfrm>
          <a:prstGeom prst="rect">
            <a:avLst/>
          </a:prstGeom>
        </p:spPr>
      </p:pic>
    </p:spTree>
    <p:extLst>
      <p:ext uri="{BB962C8B-B14F-4D97-AF65-F5344CB8AC3E}">
        <p14:creationId xmlns:p14="http://schemas.microsoft.com/office/powerpoint/2010/main" val="395535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今度</a:t>
            </a:r>
            <a:r>
              <a:rPr lang="ja-JP" altLang="en-US" dirty="0"/>
              <a:t>は発電量を確保</a:t>
            </a:r>
            <a:r>
              <a:rPr lang="ja-JP" altLang="en-US" dirty="0" smtClean="0"/>
              <a:t>しつつ</a:t>
            </a:r>
            <a:r>
              <a:rPr lang="ja-JP" altLang="en-US" dirty="0" smtClean="0"/>
              <a:t>、</a:t>
            </a:r>
            <a:r>
              <a:rPr lang="en-US" altLang="ja-JP" dirty="0" smtClean="0"/>
              <a:t>CO2</a:t>
            </a:r>
            <a:r>
              <a:rPr lang="ja-JP" altLang="en-US" dirty="0" smtClean="0"/>
              <a:t>排出量の削減について考えて</a:t>
            </a:r>
            <a:r>
              <a:rPr lang="ja-JP" altLang="en-US" dirty="0"/>
              <a:t>みましょう</a:t>
            </a:r>
            <a:r>
              <a:rPr lang="ja-JP" altLang="en-US"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550" y="861806"/>
            <a:ext cx="3090930" cy="3090930"/>
          </a:xfrm>
          <a:prstGeom prst="rect">
            <a:avLst/>
          </a:prstGeom>
        </p:spPr>
      </p:pic>
    </p:spTree>
    <p:extLst>
      <p:ext uri="{BB962C8B-B14F-4D97-AF65-F5344CB8AC3E}">
        <p14:creationId xmlns:p14="http://schemas.microsoft.com/office/powerpoint/2010/main" val="1562340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1137972076"/>
              </p:ext>
            </p:extLst>
          </p:nvPr>
        </p:nvGraphicFramePr>
        <p:xfrm>
          <a:off x="2073499" y="4667628"/>
          <a:ext cx="7353837" cy="1604382"/>
        </p:xfrm>
        <a:graphic>
          <a:graphicData uri="http://schemas.openxmlformats.org/drawingml/2006/table">
            <a:tbl>
              <a:tblPr firstRow="1" bandRow="1">
                <a:tableStyleId>{5C22544A-7EE6-4342-B048-85BDC9FD1C3A}</a:tableStyleId>
              </a:tblPr>
              <a:tblGrid>
                <a:gridCol w="801545"/>
                <a:gridCol w="1638073"/>
                <a:gridCol w="1638073"/>
                <a:gridCol w="1638073"/>
                <a:gridCol w="1638073"/>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c>
                  <a:txBody>
                    <a:bodyPr/>
                    <a:lstStyle/>
                    <a:p>
                      <a:pPr algn="ctr"/>
                      <a:r>
                        <a:rPr kumimoji="1" lang="ja-JP" altLang="en-US" dirty="0" smtClean="0"/>
                        <a:t>太陽光</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2381530794"/>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endParaRPr kumimoji="1" lang="ja-JP" altLang="en-US" b="0" i="0" u="none" dirty="0"/>
                    </a:p>
                  </a:txBody>
                  <a:tcPr anchor="ctr">
                    <a:lnTlToBr w="12700" cap="flat" cmpd="sng" algn="ctr">
                      <a:no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274" y="5213253"/>
            <a:ext cx="558988" cy="558988"/>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135" y="5239633"/>
            <a:ext cx="558988" cy="558988"/>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006" y="5223553"/>
            <a:ext cx="558988" cy="558988"/>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73201" y="5729267"/>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588021" y="5736008"/>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72638" y="5749988"/>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655" y="5223553"/>
            <a:ext cx="558988" cy="558988"/>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159" y="5233085"/>
            <a:ext cx="558988" cy="558988"/>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0144" y="5223553"/>
            <a:ext cx="558988" cy="558988"/>
          </a:xfrm>
          <a:prstGeom prst="rect">
            <a:avLst/>
          </a:prstGeom>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66" y="5233085"/>
            <a:ext cx="558988" cy="558988"/>
          </a:xfrm>
          <a:prstGeom prst="rect">
            <a:avLst/>
          </a:prstGeom>
        </p:spPr>
      </p:pic>
    </p:spTree>
    <p:extLst>
      <p:ext uri="{BB962C8B-B14F-4D97-AF65-F5344CB8AC3E}">
        <p14:creationId xmlns:p14="http://schemas.microsoft.com/office/powerpoint/2010/main" val="863880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711794"/>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1972501" y="711572"/>
            <a:ext cx="483692" cy="3000925"/>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295928" y="2614166"/>
            <a:ext cx="490394" cy="470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984314" y="897266"/>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26" name="正方形/長方形 25"/>
          <p:cNvSpPr/>
          <p:nvPr/>
        </p:nvSpPr>
        <p:spPr>
          <a:xfrm>
            <a:off x="3298524" y="710669"/>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太陽光</a:t>
            </a:r>
            <a:endParaRPr kumimoji="1" lang="ja-JP" altLang="en-US" dirty="0"/>
          </a:p>
        </p:txBody>
      </p:sp>
      <p:sp>
        <p:nvSpPr>
          <p:cNvPr id="27" name="正方形/長方形 26"/>
          <p:cNvSpPr/>
          <p:nvPr/>
        </p:nvSpPr>
        <p:spPr>
          <a:xfrm>
            <a:off x="2655452" y="709545"/>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原子力</a:t>
            </a:r>
            <a:endParaRPr kumimoji="1" lang="ja-JP" altLang="en-US" dirty="0"/>
          </a:p>
        </p:txBody>
      </p:sp>
      <p:sp>
        <p:nvSpPr>
          <p:cNvPr id="28" name="円/楕円 27"/>
          <p:cNvSpPr/>
          <p:nvPr/>
        </p:nvSpPr>
        <p:spPr>
          <a:xfrm>
            <a:off x="2653073" y="1314844"/>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3293921" y="839190"/>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6044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891" y="834646"/>
            <a:ext cx="3129567" cy="3129567"/>
          </a:xfrm>
          <a:prstGeom prst="rect">
            <a:avLst/>
          </a:prstGeom>
        </p:spPr>
      </p:pic>
    </p:spTree>
    <p:extLst>
      <p:ext uri="{BB962C8B-B14F-4D97-AF65-F5344CB8AC3E}">
        <p14:creationId xmlns:p14="http://schemas.microsoft.com/office/powerpoint/2010/main" val="2251026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smtClean="0"/>
              <a:t>大臣</a:t>
            </a:r>
            <a:r>
              <a:rPr lang="ja-JP" altLang="en-US" dirty="0" smtClean="0"/>
              <a:t>）</a:t>
            </a:r>
            <a:endParaRPr lang="en-US" altLang="ja-JP" dirty="0" smtClean="0"/>
          </a:p>
          <a:p>
            <a:r>
              <a:rPr lang="en-US" altLang="ja-JP" dirty="0" smtClean="0"/>
              <a:t>……(</a:t>
            </a:r>
            <a:r>
              <a:rPr lang="ja-JP" altLang="en-US" dirty="0" smtClean="0"/>
              <a:t>書類をめくる</a:t>
            </a:r>
            <a:r>
              <a:rPr lang="en-US" altLang="ja-JP" dirty="0" smtClean="0"/>
              <a:t>SE)</a:t>
            </a:r>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焦らしタイム</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spTree>
    <p:extLst>
      <p:ext uri="{BB962C8B-B14F-4D97-AF65-F5344CB8AC3E}">
        <p14:creationId xmlns:p14="http://schemas.microsoft.com/office/powerpoint/2010/main" val="3277165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こんなプランじゃだめじゃ！</a:t>
            </a:r>
            <a:r>
              <a:rPr lang="ja-JP" altLang="en-US" dirty="0"/>
              <a:t>！</a:t>
            </a:r>
            <a:r>
              <a:rPr lang="ja-JP" altLang="en-US" dirty="0" smtClean="0"/>
              <a:t>！</a:t>
            </a:r>
            <a:r>
              <a:rPr lang="en-US" altLang="ja-JP" dirty="0" smtClean="0"/>
              <a:t>(</a:t>
            </a:r>
            <a:r>
              <a:rPr lang="ja-JP" altLang="en-US" dirty="0" smtClean="0"/>
              <a:t>書類を叩きつける</a:t>
            </a:r>
            <a:r>
              <a:rPr lang="en-US" altLang="ja-JP" dirty="0" smtClean="0"/>
              <a:t>SE)</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怒って書類を叩きつける</a:t>
            </a:r>
            <a:endParaRPr lang="en-US" altLang="ja-JP" dirty="0" smtClean="0"/>
          </a:p>
          <a:p>
            <a:pPr algn="ctr"/>
            <a:r>
              <a:rPr lang="ja-JP" altLang="en-US" dirty="0" smtClean="0"/>
              <a:t>総理</a:t>
            </a:r>
            <a:r>
              <a:rPr kumimoji="1" lang="ja-JP" altLang="en-US" dirty="0" smtClean="0"/>
              <a:t>の画像</a:t>
            </a:r>
            <a:endParaRPr kumimoji="1" lang="ja-JP" altLang="en-US" dirty="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endParaRPr lang="ja-JP" altLang="en-US" sz="2800" dirty="0"/>
          </a:p>
        </p:txBody>
      </p:sp>
      <p:pic>
        <p:nvPicPr>
          <p:cNvPr id="10" name="図 9"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649" y="826931"/>
            <a:ext cx="3188594" cy="31885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9789" y="1032854"/>
            <a:ext cx="3634527" cy="3634527"/>
          </a:xfrm>
          <a:prstGeom prst="rect">
            <a:avLst/>
          </a:prstGeom>
        </p:spPr>
      </p:pic>
      <p:pic>
        <p:nvPicPr>
          <p:cNvPr id="9" name="Picture 2" descr="http://clipstudio.net/clip_site/material/search/thumbnail/2/contentid/1275104/?20141226014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056038">
            <a:off x="9368957" y="854214"/>
            <a:ext cx="1425340" cy="142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7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522514" y="313510"/>
            <a:ext cx="10907486" cy="6021976"/>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p:cNvSpPr/>
          <p:nvPr/>
        </p:nvSpPr>
        <p:spPr>
          <a:xfrm>
            <a:off x="1324775" y="712223"/>
            <a:ext cx="9302963" cy="33440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lang="ja-JP" altLang="en-US" dirty="0" smtClean="0"/>
              <a:t>背景（総理大臣邸）</a:t>
            </a:r>
            <a:endParaRPr kumimoji="1" lang="ja-JP" altLang="en-US" dirty="0"/>
          </a:p>
        </p:txBody>
      </p:sp>
      <p:sp>
        <p:nvSpPr>
          <p:cNvPr id="5" name="正方形/長方形 4"/>
          <p:cNvSpPr/>
          <p:nvPr/>
        </p:nvSpPr>
        <p:spPr>
          <a:xfrm>
            <a:off x="1324775" y="4321662"/>
            <a:ext cx="9290084" cy="1493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smtClean="0"/>
              <a:t>（総理大臣）</a:t>
            </a:r>
            <a:endParaRPr kumimoji="1" lang="en-US" altLang="ja-JP" dirty="0" smtClean="0"/>
          </a:p>
          <a:p>
            <a:r>
              <a:rPr lang="ja-JP" altLang="en-US" dirty="0" smtClean="0"/>
              <a:t>○○君、この</a:t>
            </a:r>
            <a:r>
              <a:rPr lang="ja-JP" altLang="en-US" dirty="0"/>
              <a:t>国</a:t>
            </a:r>
            <a:r>
              <a:rPr lang="ja-JP" altLang="en-US" dirty="0" smtClean="0"/>
              <a:t>のエネルギーは君の手腕にかかっているんじゃ！</a:t>
            </a:r>
            <a:endParaRPr lang="en-US" altLang="ja-JP" dirty="0" smtClean="0"/>
          </a:p>
          <a:p>
            <a:r>
              <a:rPr kumimoji="1" lang="ja-JP" altLang="en-US" dirty="0" smtClean="0"/>
              <a:t>期待してるぞ、フォッフォッフォ！</a:t>
            </a:r>
            <a:endParaRPr kumimoji="1" lang="ja-JP" altLang="en-US" dirty="0"/>
          </a:p>
        </p:txBody>
      </p:sp>
      <p:sp>
        <p:nvSpPr>
          <p:cNvPr id="7" name="正方形/長方形 6"/>
          <p:cNvSpPr/>
          <p:nvPr/>
        </p:nvSpPr>
        <p:spPr>
          <a:xfrm>
            <a:off x="1661375" y="1159638"/>
            <a:ext cx="2859109" cy="2449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総理</a:t>
            </a:r>
            <a:r>
              <a:rPr kumimoji="1" lang="en-US" altLang="ja-JP" dirty="0" smtClean="0"/>
              <a:t>Image</a:t>
            </a:r>
            <a:endParaRPr kumimoji="1" lang="ja-JP" altLang="en-US" dirty="0"/>
          </a:p>
        </p:txBody>
      </p:sp>
      <p:sp>
        <p:nvSpPr>
          <p:cNvPr id="9" name="二等辺三角形 8"/>
          <p:cNvSpPr/>
          <p:nvPr/>
        </p:nvSpPr>
        <p:spPr>
          <a:xfrm rot="10800000">
            <a:off x="10127348" y="550949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rot="10800000">
            <a:off x="10127348" y="5191025"/>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788" y="632222"/>
            <a:ext cx="9266546" cy="3496861"/>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81" y="1000117"/>
            <a:ext cx="3020096" cy="3020096"/>
          </a:xfrm>
          <a:prstGeom prst="rect">
            <a:avLst/>
          </a:prstGeom>
        </p:spPr>
      </p:pic>
      <p:sp>
        <p:nvSpPr>
          <p:cNvPr id="11" name="角丸四角形吹き出し 10"/>
          <p:cNvSpPr/>
          <p:nvPr/>
        </p:nvSpPr>
        <p:spPr>
          <a:xfrm>
            <a:off x="1447873" y="6080714"/>
            <a:ext cx="6306207" cy="420704"/>
          </a:xfrm>
          <a:prstGeom prst="wedgeRoundRectCallout">
            <a:avLst>
              <a:gd name="adj1" fmla="val 60974"/>
              <a:gd name="adj2" fmla="val -436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smtClean="0">
                <a:solidFill>
                  <a:srgbClr val="FF0000"/>
                </a:solidFill>
              </a:rPr>
              <a:t>回想シーン的な感じで、セピアにしたりアニメーションでボワワンって出てきて消えてくイメージ</a:t>
            </a:r>
            <a:endParaRPr kumimoji="1" lang="ja-JP" altLang="en-US" sz="1200" dirty="0">
              <a:solidFill>
                <a:srgbClr val="FF0000"/>
              </a:solidFill>
            </a:endParaRPr>
          </a:p>
        </p:txBody>
      </p:sp>
    </p:spTree>
    <p:extLst>
      <p:ext uri="{BB962C8B-B14F-4D97-AF65-F5344CB8AC3E}">
        <p14:creationId xmlns:p14="http://schemas.microsoft.com/office/powerpoint/2010/main" val="1000752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今回の構成ではコスト削減目標が達成されませんでした。</a:t>
            </a:r>
            <a:endParaRPr lang="en-US" altLang="ja-JP" dirty="0"/>
          </a:p>
          <a:p>
            <a:r>
              <a:rPr lang="ja-JP" altLang="en-US" dirty="0"/>
              <a:t>太陽光発電は</a:t>
            </a:r>
            <a:r>
              <a:rPr lang="en-US" altLang="ja-JP" dirty="0"/>
              <a:t>CO2</a:t>
            </a:r>
            <a:r>
              <a:rPr lang="ja-JP" altLang="en-US" dirty="0"/>
              <a:t>排出量においては優秀ですが、導入費用はかなり高くなっています。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2886821536"/>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13" name="図 12"/>
          <p:cNvPicPr>
            <a:picLocks noChangeAspect="1"/>
          </p:cNvPicPr>
          <p:nvPr/>
        </p:nvPicPr>
        <p:blipFill>
          <a:blip r:embed="rId3" cstate="print">
            <a:duotone>
              <a:prstClr val="black"/>
              <a:srgbClr val="FF1111">
                <a:alpha val="80000"/>
                <a:tint val="45000"/>
                <a:satMod val="400000"/>
              </a:srgbClr>
            </a:duotone>
            <a:extLst>
              <a:ext uri="{28A0092B-C50C-407E-A947-70E740481C1C}">
                <a14:useLocalDpi xmlns:a14="http://schemas.microsoft.com/office/drawing/2010/main" val="0"/>
              </a:ext>
            </a:extLst>
          </a:blip>
          <a:stretch>
            <a:fillRect/>
          </a:stretch>
        </p:blipFill>
        <p:spPr>
          <a:xfrm>
            <a:off x="9114837" y="1992455"/>
            <a:ext cx="550309" cy="550309"/>
          </a:xfrm>
          <a:prstGeom prst="rect">
            <a:avLst/>
          </a:prstGeom>
        </p:spPr>
      </p:pic>
      <p:pic>
        <p:nvPicPr>
          <p:cNvPr id="14" name="図 1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15" name="図 1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16" name="図 15"/>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19" name="図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sp>
        <p:nvSpPr>
          <p:cNvPr id="20"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a:t>
            </a:r>
            <a:r>
              <a:rPr lang="ja-JP" altLang="en-US" sz="2800" dirty="0" smtClean="0"/>
              <a:t>コスト</a:t>
            </a:r>
            <a:r>
              <a:rPr lang="en-US" altLang="ja-JP" sz="2800" dirty="0" smtClean="0"/>
              <a:t>)</a:t>
            </a:r>
            <a:endParaRPr lang="ja-JP" altLang="en-US" sz="2800" dirty="0"/>
          </a:p>
        </p:txBody>
      </p:sp>
    </p:spTree>
    <p:extLst>
      <p:ext uri="{BB962C8B-B14F-4D97-AF65-F5344CB8AC3E}">
        <p14:creationId xmlns:p14="http://schemas.microsoft.com/office/powerpoint/2010/main" val="2858047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背景（総理官邸）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今回の構成では</a:t>
            </a:r>
            <a:r>
              <a:rPr lang="en-US" altLang="ja-JP" dirty="0"/>
              <a:t>CO2</a:t>
            </a:r>
            <a:r>
              <a:rPr lang="ja-JP" altLang="en-US" dirty="0"/>
              <a:t>削減目標が達成されませんでした。</a:t>
            </a:r>
            <a:endParaRPr lang="en-US" altLang="ja-JP" dirty="0"/>
          </a:p>
          <a:p>
            <a:r>
              <a:rPr lang="ja-JP" altLang="en-US" dirty="0"/>
              <a:t>石炭火力発電は低コストですが、</a:t>
            </a:r>
            <a:r>
              <a:rPr lang="en-US" altLang="ja-JP" dirty="0"/>
              <a:t>CO2</a:t>
            </a:r>
            <a:r>
              <a:rPr lang="ja-JP" altLang="en-US" dirty="0"/>
              <a:t>排出量がとても多い発電方法です。</a:t>
            </a:r>
            <a:endParaRPr lang="en-US" altLang="ja-JP" dirty="0"/>
          </a:p>
          <a:p>
            <a:r>
              <a:rPr lang="ja-JP" altLang="en-US" dirty="0"/>
              <a:t>この点に気を付けてもう一度考えてみましょう。</a:t>
            </a:r>
            <a:endParaRPr lang="en-US" altLang="ja-JP" dirty="0"/>
          </a:p>
        </p:txBody>
      </p:sp>
      <p:sp>
        <p:nvSpPr>
          <p:cNvPr id="5" name="正方形/長方形 4"/>
          <p:cNvSpPr/>
          <p:nvPr/>
        </p:nvSpPr>
        <p:spPr>
          <a:xfrm>
            <a:off x="4900411" y="1052142"/>
            <a:ext cx="6065950" cy="27045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困り顔秘書</a:t>
            </a:r>
            <a:r>
              <a:rPr kumimoji="1" lang="ja-JP" altLang="en-US" dirty="0" smtClean="0"/>
              <a:t>の画像</a:t>
            </a:r>
            <a:endParaRPr kumimoji="1"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36" y="843564"/>
            <a:ext cx="3121721" cy="3121721"/>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3492691863"/>
              </p:ext>
            </p:extLst>
          </p:nvPr>
        </p:nvGraphicFramePr>
        <p:xfrm>
          <a:off x="5154849" y="1993266"/>
          <a:ext cx="5557074" cy="1687133"/>
        </p:xfrm>
        <a:graphic>
          <a:graphicData uri="http://schemas.openxmlformats.org/drawingml/2006/table">
            <a:tbl>
              <a:tblPr firstRow="1" bandRow="1">
                <a:tableStyleId>{8A107856-5554-42FB-B03E-39F5DBC370BA}</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r>
                        <a:rPr kumimoji="1" lang="ja-JP" altLang="en-US" b="0" i="0" u="none" dirty="0" smtClean="0"/>
                        <a:t>太陽光</a:t>
                      </a:r>
                      <a:r>
                        <a:rPr kumimoji="1" lang="en-US" altLang="ja-JP" b="0" i="0" u="none" dirty="0" smtClean="0"/>
                        <a:t>10%</a:t>
                      </a:r>
                      <a:r>
                        <a:rPr kumimoji="1" lang="ja-JP" altLang="en-US" b="0" i="0" u="none" dirty="0" smtClean="0"/>
                        <a:t>以上</a:t>
                      </a:r>
                      <a:endParaRPr kumimoji="1" lang="ja-JP" altLang="en-US" b="0" i="0" u="none" dirty="0"/>
                    </a:p>
                  </a:txBody>
                  <a:tcPr anchor="ctr"/>
                </a:tc>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11" name="図 1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0" r="100000">
                        <a14:foregroundMark x1="44000" y1="41500" x2="44000" y2="41500"/>
                        <a14:foregroundMark x1="64000" y1="55000" x2="49000" y2="41500"/>
                      </a14:backgroundRemoval>
                    </a14:imgEffect>
                  </a14:imgLayer>
                </a14:imgProps>
              </a:ex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0" name="図 1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23904" y="2607243"/>
            <a:ext cx="764087" cy="485749"/>
          </a:xfrm>
          <a:prstGeom prst="rect">
            <a:avLst/>
          </a:prstGeom>
        </p:spPr>
      </p:pic>
      <p:pic>
        <p:nvPicPr>
          <p:cNvPr id="21" name="図 2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46005" y="2617974"/>
            <a:ext cx="764087" cy="485749"/>
          </a:xfrm>
          <a:prstGeom prst="rect">
            <a:avLst/>
          </a:prstGeom>
        </p:spPr>
      </p:pic>
      <p:pic>
        <p:nvPicPr>
          <p:cNvPr id="22" name="図 2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680101" y="2617974"/>
            <a:ext cx="764087" cy="485749"/>
          </a:xfrm>
          <a:prstGeom prst="rect">
            <a:avLst/>
          </a:prstGeom>
        </p:spPr>
      </p:pic>
      <p:pic>
        <p:nvPicPr>
          <p:cNvPr id="23" name="図 2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450688" y="2615826"/>
            <a:ext cx="764087" cy="485749"/>
          </a:xfrm>
          <a:prstGeom prst="rect">
            <a:avLst/>
          </a:prstGeom>
        </p:spPr>
      </p:pic>
      <p:pic>
        <p:nvPicPr>
          <p:cNvPr id="24" name="図 23"/>
          <p:cNvPicPr>
            <a:picLocks noChangeAspect="1"/>
          </p:cNvPicPr>
          <p:nvPr/>
        </p:nvPicPr>
        <p:blipFill>
          <a:blip r:embed="rId5" cstate="print">
            <a:duotone>
              <a:prstClr val="black"/>
              <a:srgbClr val="FF1111">
                <a:tint val="45000"/>
                <a:satMod val="400000"/>
              </a:srgbClr>
            </a:duotone>
            <a:extLst>
              <a:ext uri="{28A0092B-C50C-407E-A947-70E740481C1C}">
                <a14:useLocalDpi xmlns:a14="http://schemas.microsoft.com/office/drawing/2010/main" val="0"/>
              </a:ext>
            </a:extLst>
          </a:blip>
          <a:stretch>
            <a:fillRect/>
          </a:stretch>
        </p:blipFill>
        <p:spPr>
          <a:xfrm>
            <a:off x="9234155" y="2613678"/>
            <a:ext cx="764087" cy="485749"/>
          </a:xfrm>
          <a:prstGeom prst="rect">
            <a:avLst/>
          </a:prstGeom>
        </p:spPr>
      </p:pic>
      <p:pic>
        <p:nvPicPr>
          <p:cNvPr id="25" name="図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sp>
        <p:nvSpPr>
          <p:cNvPr id="26"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失敗</a:t>
            </a:r>
            <a:r>
              <a:rPr lang="ja-JP" altLang="en-US" sz="2800" dirty="0" smtClean="0"/>
              <a:t>パターン</a:t>
            </a:r>
            <a:r>
              <a:rPr lang="en-US" altLang="ja-JP" sz="2800" dirty="0" smtClean="0"/>
              <a:t>(CO2)</a:t>
            </a:r>
            <a:endParaRPr lang="ja-JP" altLang="en-US" sz="2800" dirty="0"/>
          </a:p>
        </p:txBody>
      </p:sp>
    </p:spTree>
    <p:extLst>
      <p:ext uri="{BB962C8B-B14F-4D97-AF65-F5344CB8AC3E}">
        <p14:creationId xmlns:p14="http://schemas.microsoft.com/office/powerpoint/2010/main" val="24290265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（総理）</a:t>
            </a:r>
            <a:endParaRPr lang="en-US" altLang="ja-JP" dirty="0" smtClean="0"/>
          </a:p>
          <a:p>
            <a:r>
              <a:rPr lang="ja-JP" altLang="en-US" dirty="0" smtClean="0"/>
              <a:t>うむ、よくできたぞ！！</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ニッコリ総理</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284" y="806299"/>
            <a:ext cx="3155324" cy="3155324"/>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ackgroundRemoval t="2656" b="90000" l="10000" r="90000">
                        <a14:foregroundMark x1="44453" y1="56719" x2="44688" y2="60469"/>
                      </a14:backgroundRemoval>
                    </a14:imgEffect>
                  </a14:imgLayer>
                </a14:imgProps>
              </a:ext>
              <a:ext uri="{28A0092B-C50C-407E-A947-70E740481C1C}">
                <a14:useLocalDpi xmlns:a14="http://schemas.microsoft.com/office/drawing/2010/main" val="0"/>
              </a:ext>
            </a:extLst>
          </a:blip>
          <a:stretch>
            <a:fillRect/>
          </a:stretch>
        </p:blipFill>
        <p:spPr>
          <a:xfrm>
            <a:off x="6806483" y="828134"/>
            <a:ext cx="4043968" cy="4043968"/>
          </a:xfrm>
          <a:prstGeom prst="rect">
            <a:avLst/>
          </a:prstGeom>
        </p:spPr>
      </p:pic>
    </p:spTree>
    <p:extLst>
      <p:ext uri="{BB962C8B-B14F-4D97-AF65-F5344CB8AC3E}">
        <p14:creationId xmlns:p14="http://schemas.microsoft.com/office/powerpoint/2010/main" val="39588524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85989"/>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smtClean="0"/>
              <a:t>総理</a:t>
            </a:r>
            <a:r>
              <a:rPr lang="ja-JP" altLang="en-US" dirty="0"/>
              <a:t>官邸</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a:t>お疲れ様です、大臣！</a:t>
            </a:r>
            <a:endParaRPr lang="en-US" altLang="ja-JP" dirty="0"/>
          </a:p>
          <a:p>
            <a:r>
              <a:rPr lang="ja-JP" altLang="en-US" dirty="0"/>
              <a:t>今回は、太陽光発電を導入するのに必要なコストを抑えるために</a:t>
            </a:r>
            <a:endParaRPr lang="en-US" altLang="ja-JP" dirty="0"/>
          </a:p>
          <a:p>
            <a:r>
              <a:rPr lang="ja-JP" altLang="en-US" dirty="0"/>
              <a:t>原子力や石炭火力を併用したのが良かったですね。</a:t>
            </a:r>
            <a:endParaRPr lang="en-US" altLang="ja-JP" dirty="0"/>
          </a:p>
        </p:txBody>
      </p:sp>
      <p:sp>
        <p:nvSpPr>
          <p:cNvPr id="6" name="正方形/長方形 5"/>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ニッコリ</a:t>
            </a:r>
            <a:r>
              <a:rPr lang="ja-JP" altLang="en-US" dirty="0"/>
              <a:t>秘書</a:t>
            </a:r>
            <a:r>
              <a:rPr kumimoji="1" lang="ja-JP" altLang="en-US" dirty="0" smtClean="0"/>
              <a:t>の画像</a:t>
            </a:r>
            <a:endParaRPr kumimoji="1" lang="en-US" altLang="ja-JP" dirty="0" smtClean="0"/>
          </a:p>
        </p:txBody>
      </p:sp>
      <p:sp>
        <p:nvSpPr>
          <p:cNvPr id="7"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成功パターン</a:t>
            </a:r>
            <a:endParaRPr lang="ja-JP" altLang="en-US" sz="2800" dirty="0"/>
          </a:p>
        </p:txBody>
      </p:sp>
      <p:sp>
        <p:nvSpPr>
          <p:cNvPr id="19" name="正方形/長方形 18"/>
          <p:cNvSpPr/>
          <p:nvPr/>
        </p:nvSpPr>
        <p:spPr>
          <a:xfrm>
            <a:off x="4900411" y="1052142"/>
            <a:ext cx="6065950" cy="2704563"/>
          </a:xfrm>
          <a:prstGeom prst="rect">
            <a:avLst/>
          </a:prstGeom>
          <a:solidFill>
            <a:srgbClr val="6B9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&lt;&lt;Result&gt;&gt;</a:t>
            </a: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a:p>
          <a:p>
            <a:pPr algn="ctr"/>
            <a:endParaRPr lang="ja-JP" altLang="en-US" dirty="0"/>
          </a:p>
        </p:txBody>
      </p:sp>
      <p:graphicFrame>
        <p:nvGraphicFramePr>
          <p:cNvPr id="20" name="表 19"/>
          <p:cNvGraphicFramePr>
            <a:graphicFrameLocks noGrp="1"/>
          </p:cNvGraphicFramePr>
          <p:nvPr>
            <p:extLst/>
          </p:nvPr>
        </p:nvGraphicFramePr>
        <p:xfrm>
          <a:off x="5154849" y="1993266"/>
          <a:ext cx="5557074" cy="1687133"/>
        </p:xfrm>
        <a:graphic>
          <a:graphicData uri="http://schemas.openxmlformats.org/drawingml/2006/table">
            <a:tbl>
              <a:tblPr firstRow="1" bandRow="1">
                <a:tableStyleId>{69CF1AB2-1976-4502-BF36-3FF5EA218861}</a:tableStyleId>
              </a:tblPr>
              <a:tblGrid>
                <a:gridCol w="881012"/>
                <a:gridCol w="4676062"/>
              </a:tblGrid>
              <a:tr h="566671">
                <a:tc>
                  <a:txBody>
                    <a:bodyPr/>
                    <a:lstStyle/>
                    <a:p>
                      <a:pPr algn="ctr"/>
                      <a:r>
                        <a:rPr kumimoji="1" lang="ja-JP" altLang="en-US" u="none" dirty="0" smtClean="0"/>
                        <a:t>コスト</a:t>
                      </a:r>
                      <a:endParaRPr kumimoji="1" lang="en-US" altLang="ja-JP" b="0" i="0" u="none" dirty="0" smtClean="0"/>
                    </a:p>
                  </a:txBody>
                  <a:tcPr anchor="ctr"/>
                </a:tc>
                <a:tc>
                  <a:txBody>
                    <a:bodyPr/>
                    <a:lstStyle/>
                    <a:p>
                      <a:endParaRPr kumimoji="1" lang="ja-JP" altLang="en-US" b="0" i="0" u="none" dirty="0"/>
                    </a:p>
                  </a:txBody>
                  <a:tcPr/>
                </a:tc>
              </a:tr>
              <a:tr h="618186">
                <a:tc>
                  <a:txBody>
                    <a:bodyPr/>
                    <a:lstStyle/>
                    <a:p>
                      <a:pPr algn="ctr"/>
                      <a:r>
                        <a:rPr kumimoji="1" lang="en-US" altLang="ja-JP" u="none" dirty="0" smtClean="0"/>
                        <a:t>CO2</a:t>
                      </a:r>
                      <a:endParaRPr kumimoji="1" lang="ja-JP" altLang="en-US" b="0" i="0" u="none" dirty="0"/>
                    </a:p>
                  </a:txBody>
                  <a:tcPr anchor="ctr"/>
                </a:tc>
                <a:tc>
                  <a:txBody>
                    <a:bodyPr/>
                    <a:lstStyle/>
                    <a:p>
                      <a:endParaRPr kumimoji="1" lang="ja-JP" altLang="en-US" b="0" i="0" u="none" dirty="0"/>
                    </a:p>
                  </a:txBody>
                  <a:tcPr/>
                </a:tc>
              </a:tr>
              <a:tr h="502276">
                <a:tc>
                  <a:txBody>
                    <a:bodyPr/>
                    <a:lstStyle/>
                    <a:p>
                      <a:pPr algn="ctr"/>
                      <a:r>
                        <a:rPr kumimoji="1" lang="ja-JP" altLang="en-US" u="none" dirty="0" smtClean="0"/>
                        <a:t>その他</a:t>
                      </a:r>
                      <a:endParaRPr kumimoji="1" lang="ja-JP" altLang="en-US" b="0" i="0" u="none" dirty="0"/>
                    </a:p>
                  </a:txBody>
                  <a:tcPr anchor="ctr"/>
                </a:tc>
                <a:tc>
                  <a:txBody>
                    <a:bodyPr/>
                    <a:lstStyle/>
                    <a:p>
                      <a:pPr algn="l"/>
                      <a:endParaRPr kumimoji="1" lang="ja-JP" altLang="en-US" b="0" i="0" u="none" dirty="0"/>
                    </a:p>
                  </a:txBody>
                  <a:tcPr anchor="ctr"/>
                </a:tc>
              </a:tr>
            </a:tbl>
          </a:graphicData>
        </a:graphic>
      </p:graphicFrame>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895" y="1996751"/>
            <a:ext cx="550309" cy="550309"/>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3183" y="1994603"/>
            <a:ext cx="550309" cy="550309"/>
          </a:xfrm>
          <a:prstGeom prst="rect">
            <a:avLst/>
          </a:prstGeom>
        </p:spPr>
      </p:pic>
      <p:pic>
        <p:nvPicPr>
          <p:cNvPr id="23" name="図 22"/>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21525" y="1994603"/>
            <a:ext cx="550309" cy="550309"/>
          </a:xfrm>
          <a:prstGeom prst="rect">
            <a:avLst/>
          </a:prstGeom>
        </p:spPr>
      </p:pic>
      <p:pic>
        <p:nvPicPr>
          <p:cNvPr id="25" name="図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156986" y="2632320"/>
            <a:ext cx="687462" cy="437036"/>
          </a:xfrm>
          <a:prstGeom prst="rect">
            <a:avLst/>
          </a:prstGeom>
        </p:spPr>
      </p:pic>
      <p:pic>
        <p:nvPicPr>
          <p:cNvPr id="26" name="図 2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30595" y="2630172"/>
            <a:ext cx="687462" cy="437036"/>
          </a:xfrm>
          <a:prstGeom prst="rect">
            <a:avLst/>
          </a:prstGeom>
        </p:spPr>
      </p:pic>
      <p:pic>
        <p:nvPicPr>
          <p:cNvPr id="27" name="図 2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893480" y="2630172"/>
            <a:ext cx="687462" cy="437036"/>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725" y="1994603"/>
            <a:ext cx="550309" cy="550309"/>
          </a:xfrm>
          <a:prstGeom prst="rect">
            <a:avLst/>
          </a:prstGeom>
        </p:spPr>
      </p:pic>
      <p:pic>
        <p:nvPicPr>
          <p:cNvPr id="29" name="図 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79619" y="2630172"/>
            <a:ext cx="687462" cy="437036"/>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003" y="953037"/>
            <a:ext cx="2994796" cy="2959959"/>
          </a:xfrm>
          <a:prstGeom prst="rect">
            <a:avLst/>
          </a:prstGeom>
        </p:spPr>
      </p:pic>
    </p:spTree>
    <p:extLst>
      <p:ext uri="{BB962C8B-B14F-4D97-AF65-F5344CB8AC3E}">
        <p14:creationId xmlns:p14="http://schemas.microsoft.com/office/powerpoint/2010/main" val="4130613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イベント発生（地震のエフェクトが無難か）</a:t>
            </a:r>
            <a:endParaRPr kumimoji="1" lang="ja-JP" altLang="en-US" dirty="0"/>
          </a:p>
        </p:txBody>
      </p:sp>
    </p:spTree>
    <p:extLst>
      <p:ext uri="{BB962C8B-B14F-4D97-AF65-F5344CB8AC3E}">
        <p14:creationId xmlns:p14="http://schemas.microsoft.com/office/powerpoint/2010/main" val="199024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a:t>
            </a:r>
            <a:r>
              <a:rPr lang="ja-JP" altLang="en-US" dirty="0"/>
              <a:t>デモ隊</a:t>
            </a:r>
            <a:r>
              <a:rPr lang="en-US" altLang="ja-JP" dirty="0" smtClean="0"/>
              <a:t>or</a:t>
            </a:r>
            <a:r>
              <a:rPr lang="ja-JP" altLang="en-US" dirty="0"/>
              <a:t>山本</a:t>
            </a:r>
            <a:r>
              <a:rPr lang="ja-JP" altLang="en-US" dirty="0" smtClean="0"/>
              <a:t>太郎</a:t>
            </a:r>
            <a:r>
              <a:rPr kumimoji="1" lang="ja-JP" altLang="en-US" dirty="0" smtClean="0"/>
              <a:t>）</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（デモ隊）</a:t>
            </a:r>
            <a:endParaRPr lang="en-US" altLang="ja-JP" dirty="0" smtClean="0"/>
          </a:p>
          <a:p>
            <a:r>
              <a:rPr lang="ja-JP" altLang="en-US" dirty="0"/>
              <a:t>我々</a:t>
            </a:r>
            <a:r>
              <a:rPr lang="ja-JP" altLang="en-US" dirty="0" smtClean="0"/>
              <a:t>は～～！</a:t>
            </a:r>
            <a:endParaRPr lang="en-US" altLang="ja-JP" dirty="0" smtClean="0"/>
          </a:p>
          <a:p>
            <a:r>
              <a:rPr lang="ja-JP" altLang="en-US" dirty="0"/>
              <a:t>原発</a:t>
            </a:r>
            <a:r>
              <a:rPr lang="ja-JP" altLang="en-US" dirty="0" smtClean="0"/>
              <a:t>に反対する～～！</a:t>
            </a:r>
            <a:endParaRPr lang="en-US" altLang="ja-JP" dirty="0" smtClean="0"/>
          </a:p>
          <a:p>
            <a:r>
              <a:rPr lang="ja-JP" altLang="en-US" dirty="0" smtClean="0"/>
              <a:t>今すぐ原発を止めろ～～！！</a:t>
            </a:r>
            <a:endParaRPr lang="en-US" altLang="ja-JP" dirty="0" smtClean="0"/>
          </a:p>
          <a:p>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E38387E383A2E99A8AE3818AE38198E38195E38293E3818AE381B0E38195E3829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09" y="626998"/>
            <a:ext cx="9559616" cy="3543582"/>
          </a:xfrm>
          <a:prstGeom prst="rect">
            <a:avLst/>
          </a:prstGeom>
        </p:spPr>
      </p:pic>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山本</a:t>
            </a:r>
            <a:endParaRPr lang="en-US" altLang="ja-JP" dirty="0" smtClean="0"/>
          </a:p>
          <a:p>
            <a:pPr algn="ctr"/>
            <a:r>
              <a:rPr lang="ja-JP" altLang="en-US" dirty="0" smtClean="0"/>
              <a:t>太郎（デモ隊の長）</a:t>
            </a:r>
            <a:r>
              <a:rPr kumimoji="1" lang="ja-JP" altLang="en-US" dirty="0" smtClean="0"/>
              <a:t>の画像</a:t>
            </a:r>
            <a:endParaRPr kumimoji="1" lang="ja-JP" altLang="en-US" dirty="0"/>
          </a:p>
        </p:txBody>
      </p:sp>
    </p:spTree>
    <p:extLst>
      <p:ext uri="{BB962C8B-B14F-4D97-AF65-F5344CB8AC3E}">
        <p14:creationId xmlns:p14="http://schemas.microsoft.com/office/powerpoint/2010/main" val="11665108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ハードル</a:t>
            </a:r>
            <a:r>
              <a:rPr lang="en-US" altLang="ja-JP" dirty="0" smtClean="0"/>
              <a:t>7</a:t>
            </a:r>
          </a:p>
          <a:p>
            <a:r>
              <a:rPr lang="ja-JP" altLang="en-US" dirty="0" smtClean="0"/>
              <a:t>（総理）</a:t>
            </a:r>
            <a:endParaRPr lang="en-US" altLang="ja-JP" dirty="0" smtClean="0"/>
          </a:p>
          <a:p>
            <a:r>
              <a:rPr lang="ja-JP" altLang="en-US" dirty="0"/>
              <a:t>世論</a:t>
            </a:r>
            <a:r>
              <a:rPr lang="ja-JP" altLang="en-US" dirty="0" smtClean="0"/>
              <a:t>の流れで原子力発電を停止させなくてはいけなくなったぞ</a:t>
            </a:r>
            <a:r>
              <a:rPr lang="en-US" altLang="ja-JP" dirty="0" smtClean="0"/>
              <a:t>…</a:t>
            </a:r>
          </a:p>
          <a:p>
            <a:r>
              <a:rPr lang="ja-JP" altLang="en-US" dirty="0" smtClean="0"/>
              <a:t>しかしながら電力は必要だ</a:t>
            </a:r>
            <a:r>
              <a:rPr lang="en-US" altLang="ja-JP" dirty="0" smtClean="0"/>
              <a:t>…</a:t>
            </a:r>
          </a:p>
          <a:p>
            <a:r>
              <a:rPr lang="ja-JP" altLang="en-US" dirty="0" smtClean="0"/>
              <a:t>原発を使わずに電力を生産してくれ頼む！！</a:t>
            </a:r>
            <a:endParaRPr lang="en-US" altLang="ja-JP" dirty="0" smtClean="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総理</a:t>
            </a:r>
            <a:r>
              <a:rPr kumimoji="1" lang="ja-JP" altLang="en-US" dirty="0" smtClean="0"/>
              <a:t>の画像</a:t>
            </a:r>
            <a:endParaRPr kumimoji="1" lang="ja-JP" altLang="en-US" dirty="0"/>
          </a:p>
        </p:txBody>
      </p:sp>
      <p:pic>
        <p:nvPicPr>
          <p:cNvPr id="9" name="図 8" descr="yaku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350" y="576392"/>
            <a:ext cx="9620964" cy="361063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415" y="795978"/>
            <a:ext cx="3193961" cy="3193961"/>
          </a:xfrm>
          <a:prstGeom prst="rect">
            <a:avLst/>
          </a:prstGeom>
        </p:spPr>
      </p:pic>
    </p:spTree>
    <p:extLst>
      <p:ext uri="{BB962C8B-B14F-4D97-AF65-F5344CB8AC3E}">
        <p14:creationId xmlns:p14="http://schemas.microsoft.com/office/powerpoint/2010/main" val="28017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3" y="592428"/>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背景（総理大臣邸）</a:t>
            </a: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a:t>（秘書）</a:t>
            </a:r>
            <a:endParaRPr lang="en-US" altLang="ja-JP" dirty="0"/>
          </a:p>
          <a:p>
            <a:r>
              <a:rPr lang="ja-JP" altLang="en-US" dirty="0" smtClean="0"/>
              <a:t>今度は原子力発電を使わず発電構成について考えて</a:t>
            </a:r>
            <a:r>
              <a:rPr lang="ja-JP" altLang="en-US" dirty="0"/>
              <a:t>みましょう</a:t>
            </a:r>
            <a:r>
              <a:rPr lang="ja-JP" altLang="en-US" dirty="0" smtClean="0"/>
              <a:t>。</a:t>
            </a:r>
            <a:endParaRPr lang="en-US" altLang="ja-JP" dirty="0"/>
          </a:p>
        </p:txBody>
      </p:sp>
      <p:sp>
        <p:nvSpPr>
          <p:cNvPr id="5" name="二等辺三角形 4"/>
          <p:cNvSpPr/>
          <p:nvPr/>
        </p:nvSpPr>
        <p:spPr>
          <a:xfrm rot="10800000">
            <a:off x="10641170" y="5406040"/>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0800000">
            <a:off x="10641170" y="5647652"/>
            <a:ext cx="296214" cy="218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93194" y="1056068"/>
            <a:ext cx="2923505" cy="27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秘書</a:t>
            </a:r>
            <a:r>
              <a:rPr kumimoji="1" lang="ja-JP" altLang="en-US" dirty="0" smtClean="0"/>
              <a:t>の画像</a:t>
            </a:r>
            <a:endParaRPr kumimoji="1" lang="ja-JP" altLang="en-US" dirty="0"/>
          </a:p>
        </p:txBody>
      </p:sp>
      <p:pic>
        <p:nvPicPr>
          <p:cNvPr id="9" name="図 8" descr="busi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76" y="520568"/>
            <a:ext cx="9629394" cy="3626471"/>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550" y="861806"/>
            <a:ext cx="3090930" cy="3090930"/>
          </a:xfrm>
          <a:prstGeom prst="rect">
            <a:avLst/>
          </a:prstGeom>
        </p:spPr>
      </p:pic>
    </p:spTree>
    <p:extLst>
      <p:ext uri="{BB962C8B-B14F-4D97-AF65-F5344CB8AC3E}">
        <p14:creationId xmlns:p14="http://schemas.microsoft.com/office/powerpoint/2010/main" val="3673062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吹き出し 5"/>
          <p:cNvSpPr/>
          <p:nvPr/>
        </p:nvSpPr>
        <p:spPr>
          <a:xfrm>
            <a:off x="1300766" y="893536"/>
            <a:ext cx="8662913" cy="5507264"/>
          </a:xfrm>
          <a:prstGeom prst="wedgeRoundRectCallout">
            <a:avLst>
              <a:gd name="adj1" fmla="val 53541"/>
              <a:gd name="adj2" fmla="val -3917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ja-JP" dirty="0" smtClean="0"/>
          </a:p>
          <a:p>
            <a:pPr algn="ctr"/>
            <a:r>
              <a:rPr kumimoji="1" lang="en-US" altLang="ja-JP" dirty="0" smtClean="0"/>
              <a:t>&lt;&lt;</a:t>
            </a:r>
            <a:r>
              <a:rPr kumimoji="1" lang="ja-JP" altLang="en-US" dirty="0" smtClean="0"/>
              <a:t>今回のミッション</a:t>
            </a:r>
            <a:r>
              <a:rPr kumimoji="1" lang="en-US" altLang="ja-JP" dirty="0" smtClean="0"/>
              <a:t>&gt;&gt;</a:t>
            </a:r>
          </a:p>
          <a:p>
            <a:pPr algn="ctr"/>
            <a:endParaRPr kumimoji="1"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lang="en-US" altLang="ja-JP" dirty="0" smtClean="0"/>
          </a:p>
          <a:p>
            <a:pPr algn="ctr"/>
            <a:endParaRPr lang="en-US" altLang="ja-JP" dirty="0" smtClean="0"/>
          </a:p>
          <a:p>
            <a:pPr algn="ctr"/>
            <a:endParaRPr lang="en-US" altLang="ja-JP" dirty="0"/>
          </a:p>
          <a:p>
            <a:pPr algn="ctr"/>
            <a:r>
              <a:rPr lang="en-US" altLang="ja-JP" dirty="0" smtClean="0"/>
              <a:t>&lt;&lt;</a:t>
            </a:r>
            <a:r>
              <a:rPr lang="ja-JP" altLang="en-US" dirty="0"/>
              <a:t>情報</a:t>
            </a:r>
            <a:r>
              <a:rPr lang="en-US" altLang="ja-JP" dirty="0" smtClean="0"/>
              <a:t>&gt;&gt;</a:t>
            </a:r>
          </a:p>
          <a:p>
            <a:pPr algn="ctr"/>
            <a:endParaRPr lang="en-US" altLang="ja-JP" dirty="0" smtClean="0"/>
          </a:p>
          <a:p>
            <a:pPr algn="ctr"/>
            <a:endParaRPr kumimoji="1" lang="en-US" altLang="ja-JP" dirty="0" smtClean="0"/>
          </a:p>
          <a:p>
            <a:pPr algn="ctr"/>
            <a:endParaRPr kumimoji="1" lang="en-US" altLang="ja-JP" dirty="0" smtClean="0"/>
          </a:p>
          <a:p>
            <a:pPr algn="ctr"/>
            <a:endParaRPr lang="en-US" altLang="ja-JP" dirty="0"/>
          </a:p>
          <a:p>
            <a:pPr algn="ctr"/>
            <a:endParaRPr kumimoji="1" lang="en-US" altLang="ja-JP" dirty="0" smtClean="0"/>
          </a:p>
          <a:p>
            <a:pPr algn="ctr"/>
            <a:endParaRPr lang="en-US" altLang="ja-JP" dirty="0"/>
          </a:p>
          <a:p>
            <a:pPr algn="ctr"/>
            <a:endParaRPr kumimoji="1" lang="ja-JP" altLang="en-US" dirty="0"/>
          </a:p>
        </p:txBody>
      </p:sp>
      <p:sp>
        <p:nvSpPr>
          <p:cNvPr id="7" name="テキスト ボックス 6"/>
          <p:cNvSpPr txBox="1"/>
          <p:nvPr/>
        </p:nvSpPr>
        <p:spPr>
          <a:xfrm>
            <a:off x="10388682" y="1687132"/>
            <a:ext cx="738664" cy="3825025"/>
          </a:xfrm>
          <a:prstGeom prst="rect">
            <a:avLst/>
          </a:prstGeom>
          <a:noFill/>
        </p:spPr>
        <p:txBody>
          <a:bodyPr vert="eaVert" wrap="square" rtlCol="0">
            <a:spAutoFit/>
          </a:bodyPr>
          <a:lstStyle/>
          <a:p>
            <a:r>
              <a:rPr kumimoji="1" lang="ja-JP" altLang="en-US" dirty="0" smtClean="0"/>
              <a:t>押すとポップアップが表示される</a:t>
            </a:r>
            <a:endParaRPr kumimoji="1" lang="en-US" altLang="ja-JP" smtClean="0"/>
          </a:p>
          <a:p>
            <a:r>
              <a:rPr lang="ja-JP" altLang="en-US" dirty="0" smtClean="0"/>
              <a:t>もう一度押すと、消える</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256316710"/>
              </p:ext>
            </p:extLst>
          </p:nvPr>
        </p:nvGraphicFramePr>
        <p:xfrm>
          <a:off x="2073499" y="4667628"/>
          <a:ext cx="7353837" cy="1604382"/>
        </p:xfrm>
        <a:graphic>
          <a:graphicData uri="http://schemas.openxmlformats.org/drawingml/2006/table">
            <a:tbl>
              <a:tblPr firstRow="1" bandRow="1">
                <a:tableStyleId>{5C22544A-7EE6-4342-B048-85BDC9FD1C3A}</a:tableStyleId>
              </a:tblPr>
              <a:tblGrid>
                <a:gridCol w="801545"/>
                <a:gridCol w="1638073"/>
                <a:gridCol w="1638073"/>
                <a:gridCol w="1638073"/>
                <a:gridCol w="1638073"/>
              </a:tblGrid>
              <a:tr h="534794">
                <a:tc>
                  <a:txBody>
                    <a:bodyPr/>
                    <a:lstStyle/>
                    <a:p>
                      <a:pPr algn="ctr"/>
                      <a:endParaRPr kumimoji="1" lang="ja-JP" altLang="en-US" dirty="0"/>
                    </a:p>
                  </a:txBody>
                  <a:tcPr anchor="ctr"/>
                </a:tc>
                <a:tc>
                  <a:txBody>
                    <a:bodyPr/>
                    <a:lstStyle/>
                    <a:p>
                      <a:pPr algn="ctr"/>
                      <a:r>
                        <a:rPr kumimoji="1" lang="ja-JP" altLang="en-US" dirty="0" smtClean="0"/>
                        <a:t>天然ガス火力</a:t>
                      </a:r>
                      <a:endParaRPr kumimoji="1" lang="ja-JP" altLang="en-US" dirty="0"/>
                    </a:p>
                  </a:txBody>
                  <a:tcPr anchor="ctr"/>
                </a:tc>
                <a:tc>
                  <a:txBody>
                    <a:bodyPr/>
                    <a:lstStyle/>
                    <a:p>
                      <a:pPr algn="ctr"/>
                      <a:r>
                        <a:rPr kumimoji="1" lang="ja-JP" altLang="en-US" dirty="0" smtClean="0"/>
                        <a:t>石炭火力</a:t>
                      </a:r>
                      <a:endParaRPr kumimoji="1" lang="ja-JP" altLang="en-US" dirty="0"/>
                    </a:p>
                  </a:txBody>
                  <a:tcPr anchor="ctr"/>
                </a:tc>
                <a:tc>
                  <a:txBody>
                    <a:bodyPr/>
                    <a:lstStyle/>
                    <a:p>
                      <a:pPr algn="ctr"/>
                      <a:r>
                        <a:rPr kumimoji="1" lang="ja-JP" altLang="en-US" dirty="0" smtClean="0"/>
                        <a:t>原子力</a:t>
                      </a:r>
                      <a:endParaRPr kumimoji="1" lang="ja-JP" altLang="en-US" dirty="0"/>
                    </a:p>
                  </a:txBody>
                  <a:tcPr anchor="ctr"/>
                </a:tc>
                <a:tc>
                  <a:txBody>
                    <a:bodyPr/>
                    <a:lstStyle/>
                    <a:p>
                      <a:pPr algn="ctr"/>
                      <a:r>
                        <a:rPr kumimoji="1" lang="ja-JP" altLang="en-US" dirty="0" smtClean="0"/>
                        <a:t>太陽光</a:t>
                      </a:r>
                      <a:endParaRPr kumimoji="1" lang="ja-JP" altLang="en-US" dirty="0"/>
                    </a:p>
                  </a:txBody>
                  <a:tcPr anchor="ctr"/>
                </a:tc>
              </a:tr>
              <a:tr h="534794">
                <a:tc>
                  <a:txBody>
                    <a:bodyPr/>
                    <a:lstStyle/>
                    <a:p>
                      <a:pPr algn="ctr"/>
                      <a:r>
                        <a:rPr kumimoji="1" lang="ja-JP" altLang="en-US" dirty="0" smtClean="0"/>
                        <a:t>コスト</a:t>
                      </a:r>
                      <a:endParaRPr kumimoji="1" lang="en-US" altLang="ja-JP" dirty="0" smtClean="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r h="534794">
                <a:tc>
                  <a:txBody>
                    <a:bodyPr/>
                    <a:lstStyle/>
                    <a:p>
                      <a:pPr algn="ctr"/>
                      <a:r>
                        <a:rPr kumimoji="1" lang="en-US" altLang="ja-JP" dirty="0" smtClean="0"/>
                        <a:t>CO2</a:t>
                      </a: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c>
                  <a:txBody>
                    <a:bodyPr/>
                    <a:lstStyle/>
                    <a:p>
                      <a:pPr algn="ctr"/>
                      <a:endParaRPr kumimoji="1" lang="ja-JP" altLang="en-US" dirty="0"/>
                    </a:p>
                  </a:txBody>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057385394"/>
              </p:ext>
            </p:extLst>
          </p:nvPr>
        </p:nvGraphicFramePr>
        <p:xfrm>
          <a:off x="2149697" y="1415863"/>
          <a:ext cx="6903792" cy="2748089"/>
        </p:xfrm>
        <a:graphic>
          <a:graphicData uri="http://schemas.openxmlformats.org/drawingml/2006/table">
            <a:tbl>
              <a:tblPr firstRow="1" bandRow="1">
                <a:tableStyleId>{22838BEF-8BB2-4498-84A7-C5851F593DF1}</a:tableStyleId>
              </a:tblPr>
              <a:tblGrid>
                <a:gridCol w="1094519"/>
                <a:gridCol w="5809273"/>
              </a:tblGrid>
              <a:tr h="1081825">
                <a:tc>
                  <a:txBody>
                    <a:bodyPr/>
                    <a:lstStyle/>
                    <a:p>
                      <a:pPr algn="ctr"/>
                      <a:r>
                        <a:rPr kumimoji="1" lang="ja-JP" altLang="en-US" b="0" i="0" u="none" dirty="0" smtClean="0"/>
                        <a:t>コスト</a:t>
                      </a:r>
                      <a:endParaRPr kumimoji="1" lang="en-US" altLang="ja-JP" b="0" i="0" u="none" dirty="0" smtClean="0"/>
                    </a:p>
                  </a:txBody>
                  <a:tcPr anchor="ctr"/>
                </a:tc>
                <a:tc>
                  <a:txBody>
                    <a:bodyPr/>
                    <a:lstStyle/>
                    <a:p>
                      <a:endParaRPr kumimoji="1" lang="ja-JP" altLang="en-US" b="0" i="0" u="none" dirty="0"/>
                    </a:p>
                  </a:txBody>
                  <a:tcPr/>
                </a:tc>
              </a:tr>
              <a:tr h="978794">
                <a:tc>
                  <a:txBody>
                    <a:bodyPr/>
                    <a:lstStyle/>
                    <a:p>
                      <a:pPr algn="ctr"/>
                      <a:r>
                        <a:rPr kumimoji="1" lang="en-US" altLang="ja-JP" b="0" i="0" u="none" dirty="0" smtClean="0"/>
                        <a:t>CO2</a:t>
                      </a:r>
                      <a:endParaRPr kumimoji="1" lang="ja-JP" altLang="en-US" b="0" i="0" u="none" dirty="0"/>
                    </a:p>
                  </a:txBody>
                  <a:tcPr anchor="ctr"/>
                </a:tc>
                <a:tc>
                  <a:txBody>
                    <a:bodyPr/>
                    <a:lstStyle/>
                    <a:p>
                      <a:endParaRPr kumimoji="1" lang="ja-JP" altLang="en-US" b="0" i="0" u="none" dirty="0"/>
                    </a:p>
                  </a:txBody>
                  <a:tcPr/>
                </a:tc>
              </a:tr>
              <a:tr h="687470">
                <a:tc>
                  <a:txBody>
                    <a:bodyPr/>
                    <a:lstStyle/>
                    <a:p>
                      <a:pPr algn="ctr"/>
                      <a:r>
                        <a:rPr kumimoji="1" lang="ja-JP" altLang="en-US" b="0" i="0" u="none" dirty="0" smtClean="0"/>
                        <a:t>その他</a:t>
                      </a:r>
                      <a:endParaRPr kumimoji="1" lang="ja-JP" altLang="en-US" b="0" i="0" u="none" dirty="0"/>
                    </a:p>
                  </a:txBody>
                  <a:tcPr anchor="ctr"/>
                </a:tc>
                <a:tc>
                  <a:txBody>
                    <a:bodyPr/>
                    <a:lstStyle/>
                    <a:p>
                      <a:pPr algn="l"/>
                      <a:r>
                        <a:rPr kumimoji="1" lang="ja-JP" altLang="en-US" b="0" i="0" u="none" dirty="0" smtClean="0"/>
                        <a:t>原子力</a:t>
                      </a:r>
                      <a:r>
                        <a:rPr kumimoji="1" lang="en-US" altLang="ja-JP" b="0" i="0" u="none" dirty="0" smtClean="0"/>
                        <a:t>10%</a:t>
                      </a:r>
                      <a:r>
                        <a:rPr kumimoji="1" lang="ja-JP" altLang="en-US" b="0" i="0" u="none" dirty="0" smtClean="0"/>
                        <a:t>以下</a:t>
                      </a:r>
                      <a:endParaRPr kumimoji="1" lang="ja-JP" altLang="en-US" b="0" i="0" u="none" dirty="0"/>
                    </a:p>
                  </a:txBody>
                  <a:tcPr anchor="ctr">
                    <a:lnTlToBr w="12700" cap="flat" cmpd="sng" algn="ctr">
                      <a:noFill/>
                      <a:prstDash val="solid"/>
                      <a:round/>
                      <a:headEnd type="none" w="med" len="med"/>
                      <a:tailEnd type="none" w="med" len="med"/>
                    </a:lnTlToBr>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17" y="1420159"/>
            <a:ext cx="1012335" cy="1012335"/>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303" y="1418011"/>
            <a:ext cx="1012335" cy="1012335"/>
          </a:xfrm>
          <a:prstGeom prst="rect">
            <a:avLst/>
          </a:prstGeom>
        </p:spPr>
      </p:pic>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615" y="1418011"/>
            <a:ext cx="1012335" cy="1012335"/>
          </a:xfrm>
          <a:prstGeom prst="rect">
            <a:avLst/>
          </a:prstGeom>
        </p:spPr>
      </p:pic>
      <p:pic>
        <p:nvPicPr>
          <p:cNvPr id="18" name="図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780" y="1415863"/>
            <a:ext cx="1012335" cy="1012335"/>
          </a:xfrm>
          <a:prstGeom prst="rect">
            <a:avLst/>
          </a:prstGeom>
        </p:spPr>
      </p:pic>
      <p:pic>
        <p:nvPicPr>
          <p:cNvPr id="20" name="図 19"/>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45018" y="2558008"/>
            <a:ext cx="1264639" cy="803962"/>
          </a:xfrm>
          <a:prstGeom prst="rect">
            <a:avLst/>
          </a:prstGeom>
        </p:spPr>
      </p:pic>
      <p:pic>
        <p:nvPicPr>
          <p:cNvPr id="21" name="図 20"/>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656513" y="2555860"/>
            <a:ext cx="1264639" cy="803962"/>
          </a:xfrm>
          <a:prstGeom prst="rect">
            <a:avLst/>
          </a:prstGeom>
        </p:spPr>
      </p:pic>
      <p:pic>
        <p:nvPicPr>
          <p:cNvPr id="22" name="図 2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918647" y="2555860"/>
            <a:ext cx="1264639" cy="803962"/>
          </a:xfrm>
          <a:prstGeom prst="rect">
            <a:avLst/>
          </a:prstGeom>
        </p:spPr>
      </p:pic>
      <p:pic>
        <p:nvPicPr>
          <p:cNvPr id="27" name="図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274" y="5213253"/>
            <a:ext cx="558988" cy="558988"/>
          </a:xfrm>
          <a:prstGeom prst="rect">
            <a:avLst/>
          </a:prstGeom>
        </p:spPr>
      </p:pic>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135" y="5239633"/>
            <a:ext cx="558988" cy="558988"/>
          </a:xfrm>
          <a:prstGeom prst="rect">
            <a:avLst/>
          </a:prstGeom>
        </p:spPr>
      </p:pic>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006" y="5223553"/>
            <a:ext cx="558988" cy="558988"/>
          </a:xfrm>
          <a:prstGeom prst="rect">
            <a:avLst/>
          </a:prstGeom>
        </p:spPr>
      </p:pic>
      <p:pic>
        <p:nvPicPr>
          <p:cNvPr id="30" name="図 2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73201" y="5729267"/>
            <a:ext cx="764087" cy="485749"/>
          </a:xfrm>
          <a:prstGeom prst="rect">
            <a:avLst/>
          </a:prstGeom>
        </p:spPr>
      </p:pic>
      <p:pic>
        <p:nvPicPr>
          <p:cNvPr id="32" name="図 3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588021" y="5736008"/>
            <a:ext cx="764087" cy="485749"/>
          </a:xfrm>
          <a:prstGeom prst="rect">
            <a:avLst/>
          </a:prstGeom>
        </p:spPr>
      </p:pic>
      <p:pic>
        <p:nvPicPr>
          <p:cNvPr id="33" name="図 3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372638" y="5749988"/>
            <a:ext cx="764087" cy="485749"/>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4559" t="9885" r="38429" b="40919"/>
          <a:stretch/>
        </p:blipFill>
        <p:spPr>
          <a:xfrm>
            <a:off x="10388682" y="631064"/>
            <a:ext cx="732324" cy="973399"/>
          </a:xfrm>
          <a:prstGeom prst="rect">
            <a:avLst/>
          </a:prstGeom>
        </p:spPr>
      </p:pic>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655" y="5223553"/>
            <a:ext cx="558988" cy="558988"/>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159" y="5233085"/>
            <a:ext cx="558988" cy="558988"/>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0144" y="5223553"/>
            <a:ext cx="558988" cy="558988"/>
          </a:xfrm>
          <a:prstGeom prst="rect">
            <a:avLst/>
          </a:prstGeom>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66" y="5233085"/>
            <a:ext cx="558988" cy="558988"/>
          </a:xfrm>
          <a:prstGeom prst="rect">
            <a:avLst/>
          </a:prstGeom>
        </p:spPr>
      </p:pic>
    </p:spTree>
    <p:extLst>
      <p:ext uri="{BB962C8B-B14F-4D97-AF65-F5344CB8AC3E}">
        <p14:creationId xmlns:p14="http://schemas.microsoft.com/office/powerpoint/2010/main" val="4140482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95459" y="450761"/>
            <a:ext cx="10856890" cy="6117464"/>
          </a:xfrm>
          <a:prstGeom prst="rect">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正方形/長方形 2"/>
          <p:cNvSpPr/>
          <p:nvPr/>
        </p:nvSpPr>
        <p:spPr>
          <a:xfrm>
            <a:off x="1223492" y="553791"/>
            <a:ext cx="9800823" cy="3495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正方形/長方形 3"/>
          <p:cNvSpPr/>
          <p:nvPr/>
        </p:nvSpPr>
        <p:spPr>
          <a:xfrm>
            <a:off x="1223493" y="4345213"/>
            <a:ext cx="9800823" cy="1785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dirty="0" smtClean="0"/>
              <a:t>（</a:t>
            </a:r>
            <a:r>
              <a:rPr lang="ja-JP" altLang="en-US" dirty="0"/>
              <a:t>秘書</a:t>
            </a:r>
            <a:r>
              <a:rPr lang="ja-JP" altLang="en-US" dirty="0" smtClean="0"/>
              <a:t>）</a:t>
            </a:r>
            <a:endParaRPr lang="en-US" altLang="ja-JP" dirty="0" smtClean="0"/>
          </a:p>
          <a:p>
            <a:r>
              <a:rPr lang="ja-JP" altLang="en-US" dirty="0" smtClean="0"/>
              <a:t>ミッションを確認する場合は、右上のボタンをタッチして下さい。</a:t>
            </a:r>
            <a:endParaRPr lang="en-US" altLang="ja-JP" dirty="0" smtClean="0"/>
          </a:p>
          <a:p>
            <a:r>
              <a:rPr lang="ja-JP" altLang="en-US" dirty="0"/>
              <a:t>総理</a:t>
            </a:r>
            <a:r>
              <a:rPr lang="ja-JP" altLang="en-US" dirty="0" smtClean="0"/>
              <a:t>に提出する場合は、右下のボタンをタッチして下さい。</a:t>
            </a:r>
            <a:endParaRPr lang="en-US" altLang="ja-JP" dirty="0" smtClean="0"/>
          </a:p>
          <a:p>
            <a:endParaRPr lang="en-US" altLang="ja-JP" dirty="0"/>
          </a:p>
        </p:txBody>
      </p:sp>
      <p:sp>
        <p:nvSpPr>
          <p:cNvPr id="5" name="正方形/長方形 4"/>
          <p:cNvSpPr/>
          <p:nvPr/>
        </p:nvSpPr>
        <p:spPr>
          <a:xfrm>
            <a:off x="1331890" y="711794"/>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a:t>石炭</a:t>
            </a:r>
            <a:endParaRPr kumimoji="1" lang="ja-JP" altLang="en-US" dirty="0"/>
          </a:p>
        </p:txBody>
      </p:sp>
      <p:sp>
        <p:nvSpPr>
          <p:cNvPr id="6" name="正方形/長方形 5"/>
          <p:cNvSpPr/>
          <p:nvPr/>
        </p:nvSpPr>
        <p:spPr>
          <a:xfrm>
            <a:off x="1972501" y="711572"/>
            <a:ext cx="483692" cy="3000925"/>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天然</a:t>
            </a:r>
            <a:r>
              <a:rPr lang="ja-JP" altLang="en-US" dirty="0"/>
              <a:t>ガス</a:t>
            </a:r>
            <a:endParaRPr kumimoji="1" lang="ja-JP" altLang="en-US" dirty="0"/>
          </a:p>
        </p:txBody>
      </p:sp>
      <p:sp>
        <p:nvSpPr>
          <p:cNvPr id="7" name="円/楕円 6"/>
          <p:cNvSpPr/>
          <p:nvPr/>
        </p:nvSpPr>
        <p:spPr>
          <a:xfrm>
            <a:off x="1295928" y="2614166"/>
            <a:ext cx="490394" cy="470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984314" y="897266"/>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06743" y="669702"/>
            <a:ext cx="6079902" cy="3039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p:cNvSpPr/>
          <p:nvPr/>
        </p:nvSpPr>
        <p:spPr>
          <a:xfrm>
            <a:off x="4382330" y="844261"/>
            <a:ext cx="5328728" cy="2315589"/>
          </a:xfrm>
          <a:custGeom>
            <a:avLst/>
            <a:gdLst>
              <a:gd name="connsiteX0" fmla="*/ 0 w 5328728"/>
              <a:gd name="connsiteY0" fmla="*/ 2269071 h 2315589"/>
              <a:gd name="connsiteX1" fmla="*/ 1184856 w 5328728"/>
              <a:gd name="connsiteY1" fmla="*/ 1779674 h 2315589"/>
              <a:gd name="connsiteX2" fmla="*/ 1609859 w 5328728"/>
              <a:gd name="connsiteY2" fmla="*/ 530423 h 2315589"/>
              <a:gd name="connsiteX3" fmla="*/ 2485622 w 5328728"/>
              <a:gd name="connsiteY3" fmla="*/ 2389 h 2315589"/>
              <a:gd name="connsiteX4" fmla="*/ 3361386 w 5328728"/>
              <a:gd name="connsiteY4" fmla="*/ 401634 h 2315589"/>
              <a:gd name="connsiteX5" fmla="*/ 3928056 w 5328728"/>
              <a:gd name="connsiteY5" fmla="*/ 1792553 h 2315589"/>
              <a:gd name="connsiteX6" fmla="*/ 5164428 w 5328728"/>
              <a:gd name="connsiteY6" fmla="*/ 2256192 h 2315589"/>
              <a:gd name="connsiteX7" fmla="*/ 5280338 w 5328728"/>
              <a:gd name="connsiteY7" fmla="*/ 2294829 h 2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728" h="2315589">
                <a:moveTo>
                  <a:pt x="0" y="2269071"/>
                </a:moveTo>
                <a:cubicBezTo>
                  <a:pt x="458273" y="2169260"/>
                  <a:pt x="916546" y="2069449"/>
                  <a:pt x="1184856" y="1779674"/>
                </a:cubicBezTo>
                <a:cubicBezTo>
                  <a:pt x="1453166" y="1489899"/>
                  <a:pt x="1393065" y="826637"/>
                  <a:pt x="1609859" y="530423"/>
                </a:cubicBezTo>
                <a:cubicBezTo>
                  <a:pt x="1826653" y="234209"/>
                  <a:pt x="2193701" y="23854"/>
                  <a:pt x="2485622" y="2389"/>
                </a:cubicBezTo>
                <a:cubicBezTo>
                  <a:pt x="2777543" y="-19076"/>
                  <a:pt x="3120980" y="103273"/>
                  <a:pt x="3361386" y="401634"/>
                </a:cubicBezTo>
                <a:cubicBezTo>
                  <a:pt x="3601792" y="699995"/>
                  <a:pt x="3627549" y="1483460"/>
                  <a:pt x="3928056" y="1792553"/>
                </a:cubicBezTo>
                <a:cubicBezTo>
                  <a:pt x="4228563" y="2101646"/>
                  <a:pt x="4939048" y="2172479"/>
                  <a:pt x="5164428" y="2256192"/>
                </a:cubicBezTo>
                <a:cubicBezTo>
                  <a:pt x="5389808" y="2339905"/>
                  <a:pt x="5335073" y="2317367"/>
                  <a:pt x="5280338" y="2294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2"/>
          </p:cNvCxnSpPr>
          <p:nvPr/>
        </p:nvCxnSpPr>
        <p:spPr>
          <a:xfrm flipV="1">
            <a:off x="5992189" y="1365161"/>
            <a:ext cx="1812408" cy="9523"/>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a:off x="5808372" y="2002055"/>
            <a:ext cx="2163651"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p:cNvCxnSpPr>
            <a:stCxn id="11" idx="1"/>
            <a:endCxn id="11" idx="5"/>
          </p:cNvCxnSpPr>
          <p:nvPr/>
        </p:nvCxnSpPr>
        <p:spPr>
          <a:xfrm>
            <a:off x="5567186" y="2623935"/>
            <a:ext cx="2743200" cy="12879"/>
          </a:xfrm>
          <a:prstGeom prst="line">
            <a:avLst/>
          </a:prstGeom>
        </p:spPr>
        <p:style>
          <a:lnRef idx="1">
            <a:schemeClr val="dk1"/>
          </a:lnRef>
          <a:fillRef idx="0">
            <a:schemeClr val="dk1"/>
          </a:fillRef>
          <a:effectRef idx="0">
            <a:schemeClr val="dk1"/>
          </a:effectRef>
          <a:fontRef idx="minor">
            <a:schemeClr val="tx1"/>
          </a:fontRef>
        </p:style>
      </p:cxnSp>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0275" t="6364" r="29509" b="48409"/>
          <a:stretch/>
        </p:blipFill>
        <p:spPr>
          <a:xfrm>
            <a:off x="10136818" y="2846144"/>
            <a:ext cx="835981" cy="781034"/>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559" t="9885" r="38429" b="40919"/>
          <a:stretch/>
        </p:blipFill>
        <p:spPr>
          <a:xfrm>
            <a:off x="10202705" y="810325"/>
            <a:ext cx="732324" cy="973399"/>
          </a:xfrm>
          <a:prstGeom prst="rect">
            <a:avLst/>
          </a:prstGeom>
        </p:spPr>
      </p:pic>
      <p:sp>
        <p:nvSpPr>
          <p:cNvPr id="24" name="タイトル 1"/>
          <p:cNvSpPr txBox="1">
            <a:spLocks/>
          </p:cNvSpPr>
          <p:nvPr/>
        </p:nvSpPr>
        <p:spPr>
          <a:xfrm>
            <a:off x="70834" y="29459"/>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smtClean="0"/>
              <a:t>操作画面</a:t>
            </a:r>
            <a:endParaRPr lang="ja-JP" altLang="en-US" sz="2800" dirty="0"/>
          </a:p>
        </p:txBody>
      </p:sp>
      <p:sp>
        <p:nvSpPr>
          <p:cNvPr id="12" name="テキスト ボックス 11"/>
          <p:cNvSpPr txBox="1"/>
          <p:nvPr/>
        </p:nvSpPr>
        <p:spPr>
          <a:xfrm>
            <a:off x="5808372" y="6187463"/>
            <a:ext cx="5126657" cy="307777"/>
          </a:xfrm>
          <a:prstGeom prst="rect">
            <a:avLst/>
          </a:prstGeom>
          <a:noFill/>
        </p:spPr>
        <p:txBody>
          <a:bodyPr wrap="square" rtlCol="0">
            <a:spAutoFit/>
          </a:bodyPr>
          <a:lstStyle/>
          <a:p>
            <a:r>
              <a:rPr lang="ja-JP" altLang="en-US" sz="1400" dirty="0" smtClean="0">
                <a:solidFill>
                  <a:srgbClr val="FF0000"/>
                </a:solidFill>
              </a:rPr>
              <a:t>操作</a:t>
            </a:r>
            <a:r>
              <a:rPr lang="ja-JP" altLang="en-US" sz="1400" dirty="0">
                <a:solidFill>
                  <a:srgbClr val="FF0000"/>
                </a:solidFill>
              </a:rPr>
              <a:t>画面</a:t>
            </a:r>
            <a:r>
              <a:rPr kumimoji="1" lang="ja-JP" altLang="en-US" sz="1400" dirty="0" smtClean="0">
                <a:solidFill>
                  <a:srgbClr val="FF0000"/>
                </a:solidFill>
              </a:rPr>
              <a:t>では文章送りの▼ボタンを設置しない方がいいと思う↑</a:t>
            </a:r>
            <a:endParaRPr kumimoji="1" lang="ja-JP" altLang="en-US" sz="1400" dirty="0">
              <a:solidFill>
                <a:srgbClr val="FF0000"/>
              </a:solidFill>
            </a:endParaRPr>
          </a:p>
        </p:txBody>
      </p:sp>
      <p:sp>
        <p:nvSpPr>
          <p:cNvPr id="26" name="正方形/長方形 25"/>
          <p:cNvSpPr/>
          <p:nvPr/>
        </p:nvSpPr>
        <p:spPr>
          <a:xfrm>
            <a:off x="3298524" y="710669"/>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ja-JP" altLang="en-US" dirty="0" smtClean="0"/>
              <a:t>太陽光</a:t>
            </a:r>
            <a:endParaRPr kumimoji="1" lang="ja-JP" altLang="en-US" dirty="0"/>
          </a:p>
        </p:txBody>
      </p:sp>
      <p:sp>
        <p:nvSpPr>
          <p:cNvPr id="27" name="正方形/長方形 26"/>
          <p:cNvSpPr/>
          <p:nvPr/>
        </p:nvSpPr>
        <p:spPr>
          <a:xfrm>
            <a:off x="2655452" y="709545"/>
            <a:ext cx="468388" cy="2997322"/>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dirty="0" smtClean="0"/>
              <a:t>原子力</a:t>
            </a:r>
            <a:endParaRPr kumimoji="1" lang="ja-JP" altLang="en-US" dirty="0"/>
          </a:p>
        </p:txBody>
      </p:sp>
      <p:sp>
        <p:nvSpPr>
          <p:cNvPr id="28" name="円/楕円 27"/>
          <p:cNvSpPr/>
          <p:nvPr/>
        </p:nvSpPr>
        <p:spPr>
          <a:xfrm>
            <a:off x="2653073" y="1314844"/>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3293921" y="839190"/>
            <a:ext cx="471880" cy="48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70753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17030</TotalTime>
  <Words>4164</Words>
  <Application>Microsoft Macintosh PowerPoint</Application>
  <PresentationFormat>ユーザー設定</PresentationFormat>
  <Paragraphs>980</Paragraphs>
  <Slides>112</Slides>
  <Notes>0</Notes>
  <HiddenSlides>0</HiddenSlides>
  <MMClips>0</MMClips>
  <ScaleCrop>false</ScaleCrop>
  <HeadingPairs>
    <vt:vector size="4" baseType="variant">
      <vt:variant>
        <vt:lpstr>テーマ</vt:lpstr>
      </vt:variant>
      <vt:variant>
        <vt:i4>1</vt:i4>
      </vt:variant>
      <vt:variant>
        <vt:lpstr>スライド タイトル</vt:lpstr>
      </vt:variant>
      <vt:variant>
        <vt:i4>112</vt:i4>
      </vt:variant>
    </vt:vector>
  </HeadingPairs>
  <TitlesOfParts>
    <vt:vector size="113" baseType="lpstr">
      <vt:lpstr>Office テーマ</vt:lpstr>
      <vt:lpstr>PowerPoint プレゼンテーション</vt:lpstr>
      <vt:lpstr>PowerPoint プレゼンテーション</vt:lpstr>
      <vt:lpstr>就任0年目（プロローグ）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就任1年目（圧倒的成長編）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２年目：外交に立ち向かえ編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イベント発生（地震のエフェクトが無難か）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はつでん大臣</dc:title>
  <dc:creator>Takahiro Iwasaki</dc:creator>
  <cp:lastModifiedBy>岩崎 敬寛</cp:lastModifiedBy>
  <cp:revision>152</cp:revision>
  <dcterms:created xsi:type="dcterms:W3CDTF">2015-02-16T09:39:34Z</dcterms:created>
  <dcterms:modified xsi:type="dcterms:W3CDTF">2015-04-14T13:45:13Z</dcterms:modified>
</cp:coreProperties>
</file>